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3"/>
  </p:notesMasterIdLst>
  <p:sldIdLst>
    <p:sldId id="446" r:id="rId3"/>
    <p:sldId id="444" r:id="rId4"/>
    <p:sldId id="301" r:id="rId5"/>
    <p:sldId id="284" r:id="rId6"/>
    <p:sldId id="304" r:id="rId7"/>
    <p:sldId id="407" r:id="rId8"/>
    <p:sldId id="305" r:id="rId9"/>
    <p:sldId id="267" r:id="rId10"/>
    <p:sldId id="263" r:id="rId11"/>
    <p:sldId id="302" r:id="rId12"/>
    <p:sldId id="303" r:id="rId13"/>
    <p:sldId id="286" r:id="rId14"/>
    <p:sldId id="287" r:id="rId15"/>
    <p:sldId id="296" r:id="rId16"/>
    <p:sldId id="297" r:id="rId17"/>
    <p:sldId id="306" r:id="rId18"/>
    <p:sldId id="307" r:id="rId19"/>
    <p:sldId id="308" r:id="rId20"/>
    <p:sldId id="431" r:id="rId21"/>
    <p:sldId id="432" r:id="rId22"/>
    <p:sldId id="434" r:id="rId23"/>
    <p:sldId id="435" r:id="rId24"/>
    <p:sldId id="445" r:id="rId25"/>
    <p:sldId id="436" r:id="rId26"/>
    <p:sldId id="439" r:id="rId27"/>
    <p:sldId id="437" r:id="rId28"/>
    <p:sldId id="440" r:id="rId29"/>
    <p:sldId id="443" r:id="rId30"/>
    <p:sldId id="438" r:id="rId31"/>
    <p:sldId id="44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2D051"/>
    <a:srgbClr val="FFFCD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29"/>
    <p:restoredTop sz="94675"/>
  </p:normalViewPr>
  <p:slideViewPr>
    <p:cSldViewPr snapToGrid="0">
      <p:cViewPr varScale="1">
        <p:scale>
          <a:sx n="106" d="100"/>
          <a:sy n="106" d="100"/>
        </p:scale>
        <p:origin x="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06323-0D36-A24D-B679-604C4814BA61}"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F3B183-EDE1-7244-A29C-F16F139D817E}" type="slidenum">
              <a:rPr lang="en-US" smtClean="0"/>
              <a:t>‹#›</a:t>
            </a:fld>
            <a:endParaRPr lang="en-US"/>
          </a:p>
        </p:txBody>
      </p:sp>
    </p:spTree>
    <p:extLst>
      <p:ext uri="{BB962C8B-B14F-4D97-AF65-F5344CB8AC3E}">
        <p14:creationId xmlns:p14="http://schemas.microsoft.com/office/powerpoint/2010/main" val="413922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F3B183-EDE1-7244-A29C-F16F139D817E}" type="slidenum">
              <a:rPr lang="en-US" smtClean="0"/>
              <a:t>13</a:t>
            </a:fld>
            <a:endParaRPr lang="en-US"/>
          </a:p>
        </p:txBody>
      </p:sp>
    </p:spTree>
    <p:extLst>
      <p:ext uri="{BB962C8B-B14F-4D97-AF65-F5344CB8AC3E}">
        <p14:creationId xmlns:p14="http://schemas.microsoft.com/office/powerpoint/2010/main" val="3636913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48D77-DC22-03CE-D696-0251728D75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12AB871-F35D-ABAF-9AEA-14D8069F76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15BF3D0-0A28-E313-79C5-F47E011B163D}"/>
              </a:ext>
            </a:extLst>
          </p:cNvPr>
          <p:cNvSpPr>
            <a:spLocks noGrp="1"/>
          </p:cNvSpPr>
          <p:nvPr>
            <p:ph type="dt" sz="half" idx="10"/>
          </p:nvPr>
        </p:nvSpPr>
        <p:spPr/>
        <p:txBody>
          <a:bodyPr/>
          <a:lstStyle/>
          <a:p>
            <a:fld id="{275515F5-F7FD-6E49-A9C4-DCA2FEB4ECCB}" type="datetimeFigureOut">
              <a:rPr lang="en-US" smtClean="0"/>
              <a:t>10/20/2025</a:t>
            </a:fld>
            <a:endParaRPr lang="en-US"/>
          </a:p>
        </p:txBody>
      </p:sp>
      <p:sp>
        <p:nvSpPr>
          <p:cNvPr id="5" name="Footer Placeholder 4">
            <a:extLst>
              <a:ext uri="{FF2B5EF4-FFF2-40B4-BE49-F238E27FC236}">
                <a16:creationId xmlns:a16="http://schemas.microsoft.com/office/drawing/2014/main" id="{E2FBECA1-4EB5-5934-8098-AD5804F9E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AB2DE2-BA18-0736-5F14-00BCE36BC213}"/>
              </a:ext>
            </a:extLst>
          </p:cNvPr>
          <p:cNvSpPr>
            <a:spLocks noGrp="1"/>
          </p:cNvSpPr>
          <p:nvPr>
            <p:ph type="sldNum" sz="quarter" idx="12"/>
          </p:nvPr>
        </p:nvSpPr>
        <p:spPr/>
        <p:txBody>
          <a:bodyPr/>
          <a:lstStyle/>
          <a:p>
            <a:fld id="{B50F9D33-90F9-CA4B-90D2-AF64CACD8F0C}" type="slidenum">
              <a:rPr lang="en-US" smtClean="0"/>
              <a:t>‹#›</a:t>
            </a:fld>
            <a:endParaRPr lang="en-US"/>
          </a:p>
        </p:txBody>
      </p:sp>
    </p:spTree>
    <p:extLst>
      <p:ext uri="{BB962C8B-B14F-4D97-AF65-F5344CB8AC3E}">
        <p14:creationId xmlns:p14="http://schemas.microsoft.com/office/powerpoint/2010/main" val="2296480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FDA97-2F87-0070-72A2-99242CAB291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2055F07-B2A7-B81C-41FB-D8F4A05EDB9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9477CE-FEE5-5F61-DE7F-136C299ADEA5}"/>
              </a:ext>
            </a:extLst>
          </p:cNvPr>
          <p:cNvSpPr>
            <a:spLocks noGrp="1"/>
          </p:cNvSpPr>
          <p:nvPr>
            <p:ph type="dt" sz="half" idx="10"/>
          </p:nvPr>
        </p:nvSpPr>
        <p:spPr/>
        <p:txBody>
          <a:bodyPr/>
          <a:lstStyle/>
          <a:p>
            <a:fld id="{275515F5-F7FD-6E49-A9C4-DCA2FEB4ECCB}" type="datetimeFigureOut">
              <a:rPr lang="en-US" smtClean="0"/>
              <a:t>10/20/2025</a:t>
            </a:fld>
            <a:endParaRPr lang="en-US"/>
          </a:p>
        </p:txBody>
      </p:sp>
      <p:sp>
        <p:nvSpPr>
          <p:cNvPr id="5" name="Footer Placeholder 4">
            <a:extLst>
              <a:ext uri="{FF2B5EF4-FFF2-40B4-BE49-F238E27FC236}">
                <a16:creationId xmlns:a16="http://schemas.microsoft.com/office/drawing/2014/main" id="{3260F616-78EB-0191-4B59-F3D5CE1F25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1E3E2-91E1-57EF-79A4-25DD6D0989DF}"/>
              </a:ext>
            </a:extLst>
          </p:cNvPr>
          <p:cNvSpPr>
            <a:spLocks noGrp="1"/>
          </p:cNvSpPr>
          <p:nvPr>
            <p:ph type="sldNum" sz="quarter" idx="12"/>
          </p:nvPr>
        </p:nvSpPr>
        <p:spPr/>
        <p:txBody>
          <a:bodyPr/>
          <a:lstStyle/>
          <a:p>
            <a:fld id="{B50F9D33-90F9-CA4B-90D2-AF64CACD8F0C}" type="slidenum">
              <a:rPr lang="en-US" smtClean="0"/>
              <a:t>‹#›</a:t>
            </a:fld>
            <a:endParaRPr lang="en-US"/>
          </a:p>
        </p:txBody>
      </p:sp>
    </p:spTree>
    <p:extLst>
      <p:ext uri="{BB962C8B-B14F-4D97-AF65-F5344CB8AC3E}">
        <p14:creationId xmlns:p14="http://schemas.microsoft.com/office/powerpoint/2010/main" val="3864320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1176AB-501F-411E-B6ED-32F43862B20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C96A56C-3D2D-6A9D-DD0D-8C0BC43C63A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5C3E9C4-95B4-C36D-B31B-8608D810F3D8}"/>
              </a:ext>
            </a:extLst>
          </p:cNvPr>
          <p:cNvSpPr>
            <a:spLocks noGrp="1"/>
          </p:cNvSpPr>
          <p:nvPr>
            <p:ph type="dt" sz="half" idx="10"/>
          </p:nvPr>
        </p:nvSpPr>
        <p:spPr/>
        <p:txBody>
          <a:bodyPr/>
          <a:lstStyle/>
          <a:p>
            <a:fld id="{275515F5-F7FD-6E49-A9C4-DCA2FEB4ECCB}" type="datetimeFigureOut">
              <a:rPr lang="en-US" smtClean="0"/>
              <a:t>10/20/2025</a:t>
            </a:fld>
            <a:endParaRPr lang="en-US"/>
          </a:p>
        </p:txBody>
      </p:sp>
      <p:sp>
        <p:nvSpPr>
          <p:cNvPr id="5" name="Footer Placeholder 4">
            <a:extLst>
              <a:ext uri="{FF2B5EF4-FFF2-40B4-BE49-F238E27FC236}">
                <a16:creationId xmlns:a16="http://schemas.microsoft.com/office/drawing/2014/main" id="{1BE435C4-A979-5C80-EBD3-1BC366FEE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89D425-2884-1EE4-AC8E-58A9DB286230}"/>
              </a:ext>
            </a:extLst>
          </p:cNvPr>
          <p:cNvSpPr>
            <a:spLocks noGrp="1"/>
          </p:cNvSpPr>
          <p:nvPr>
            <p:ph type="sldNum" sz="quarter" idx="12"/>
          </p:nvPr>
        </p:nvSpPr>
        <p:spPr/>
        <p:txBody>
          <a:bodyPr/>
          <a:lstStyle/>
          <a:p>
            <a:fld id="{B50F9D33-90F9-CA4B-90D2-AF64CACD8F0C}" type="slidenum">
              <a:rPr lang="en-US" smtClean="0"/>
              <a:t>‹#›</a:t>
            </a:fld>
            <a:endParaRPr lang="en-US"/>
          </a:p>
        </p:txBody>
      </p:sp>
    </p:spTree>
    <p:extLst>
      <p:ext uri="{BB962C8B-B14F-4D97-AF65-F5344CB8AC3E}">
        <p14:creationId xmlns:p14="http://schemas.microsoft.com/office/powerpoint/2010/main" val="626651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3233423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6DD1B487-36FD-4CED-B07A-1A81FC6540B1}" type="datetime1">
              <a:rPr lang="en-US" smtClean="0"/>
              <a:pPr/>
              <a:t>10/20/2025</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284684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421557722"/>
      </p:ext>
    </p:extLst>
  </p:cSld>
  <p:clrMapOvr>
    <a:masterClrMapping/>
  </p:clrMapOvr>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10/20/2025</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87739911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10/20/2025</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73327956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10/20/2025</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486277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10/20/2025</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520141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10/20/2025</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7596776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527F9-2382-04CD-7931-51266BF252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C9D8782-C513-92DC-03B3-2C90CD509C6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C6FD45-3296-2189-06E4-8FD642AFDD08}"/>
              </a:ext>
            </a:extLst>
          </p:cNvPr>
          <p:cNvSpPr>
            <a:spLocks noGrp="1"/>
          </p:cNvSpPr>
          <p:nvPr>
            <p:ph type="dt" sz="half" idx="10"/>
          </p:nvPr>
        </p:nvSpPr>
        <p:spPr/>
        <p:txBody>
          <a:bodyPr/>
          <a:lstStyle/>
          <a:p>
            <a:fld id="{275515F5-F7FD-6E49-A9C4-DCA2FEB4ECCB}" type="datetimeFigureOut">
              <a:rPr lang="en-US" smtClean="0"/>
              <a:t>10/20/2025</a:t>
            </a:fld>
            <a:endParaRPr lang="en-US"/>
          </a:p>
        </p:txBody>
      </p:sp>
      <p:sp>
        <p:nvSpPr>
          <p:cNvPr id="5" name="Footer Placeholder 4">
            <a:extLst>
              <a:ext uri="{FF2B5EF4-FFF2-40B4-BE49-F238E27FC236}">
                <a16:creationId xmlns:a16="http://schemas.microsoft.com/office/drawing/2014/main" id="{F6967344-1DA1-EF2F-AAF3-6ECDC5F6B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3C57B-86AB-0863-223C-D6B22F5AB373}"/>
              </a:ext>
            </a:extLst>
          </p:cNvPr>
          <p:cNvSpPr>
            <a:spLocks noGrp="1"/>
          </p:cNvSpPr>
          <p:nvPr>
            <p:ph type="sldNum" sz="quarter" idx="12"/>
          </p:nvPr>
        </p:nvSpPr>
        <p:spPr/>
        <p:txBody>
          <a:bodyPr/>
          <a:lstStyle/>
          <a:p>
            <a:fld id="{B50F9D33-90F9-CA4B-90D2-AF64CACD8F0C}" type="slidenum">
              <a:rPr lang="en-US" smtClean="0"/>
              <a:t>‹#›</a:t>
            </a:fld>
            <a:endParaRPr lang="en-US"/>
          </a:p>
        </p:txBody>
      </p:sp>
    </p:spTree>
    <p:extLst>
      <p:ext uri="{BB962C8B-B14F-4D97-AF65-F5344CB8AC3E}">
        <p14:creationId xmlns:p14="http://schemas.microsoft.com/office/powerpoint/2010/main" val="2922111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10/20/2025</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414004899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C9B55A74-0919-413E-865C-E0E8D1722ED7}" type="datetime1">
              <a:rPr lang="en-US" smtClean="0"/>
              <a:pPr/>
              <a:t>10/20/2025</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896540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25BFE46A-5893-4F80-829A-F37AF8AAC03B}" type="datetime1">
              <a:rPr lang="en-US" smtClean="0"/>
              <a:pPr/>
              <a:t>10/20/2025</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838031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87CB-62AA-3B70-CC64-15B634F7309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E40F080-9FB6-D0CC-48C9-2F7827703B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12423BD-816A-D77B-3A57-10354C8B26CD}"/>
              </a:ext>
            </a:extLst>
          </p:cNvPr>
          <p:cNvSpPr>
            <a:spLocks noGrp="1"/>
          </p:cNvSpPr>
          <p:nvPr>
            <p:ph type="dt" sz="half" idx="10"/>
          </p:nvPr>
        </p:nvSpPr>
        <p:spPr/>
        <p:txBody>
          <a:bodyPr/>
          <a:lstStyle/>
          <a:p>
            <a:fld id="{275515F5-F7FD-6E49-A9C4-DCA2FEB4ECCB}" type="datetimeFigureOut">
              <a:rPr lang="en-US" smtClean="0"/>
              <a:t>10/20/2025</a:t>
            </a:fld>
            <a:endParaRPr lang="en-US"/>
          </a:p>
        </p:txBody>
      </p:sp>
      <p:sp>
        <p:nvSpPr>
          <p:cNvPr id="5" name="Footer Placeholder 4">
            <a:extLst>
              <a:ext uri="{FF2B5EF4-FFF2-40B4-BE49-F238E27FC236}">
                <a16:creationId xmlns:a16="http://schemas.microsoft.com/office/drawing/2014/main" id="{C8FE17F8-85F9-0F26-2381-EDDE95FF5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8C44E-8053-87D7-9493-A57DA8DD33D5}"/>
              </a:ext>
            </a:extLst>
          </p:cNvPr>
          <p:cNvSpPr>
            <a:spLocks noGrp="1"/>
          </p:cNvSpPr>
          <p:nvPr>
            <p:ph type="sldNum" sz="quarter" idx="12"/>
          </p:nvPr>
        </p:nvSpPr>
        <p:spPr/>
        <p:txBody>
          <a:bodyPr/>
          <a:lstStyle/>
          <a:p>
            <a:fld id="{B50F9D33-90F9-CA4B-90D2-AF64CACD8F0C}" type="slidenum">
              <a:rPr lang="en-US" smtClean="0"/>
              <a:t>‹#›</a:t>
            </a:fld>
            <a:endParaRPr lang="en-US"/>
          </a:p>
        </p:txBody>
      </p:sp>
    </p:spTree>
    <p:extLst>
      <p:ext uri="{BB962C8B-B14F-4D97-AF65-F5344CB8AC3E}">
        <p14:creationId xmlns:p14="http://schemas.microsoft.com/office/powerpoint/2010/main" val="3715938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8E30-782B-96F8-1662-D64CB628DF4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017FF28-7D0E-FFBA-8602-9A0A2B2F7F9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6DA2C60-59E1-1309-0F34-90F808F9E0D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B467943-053C-E8DD-753A-06D5F43135A2}"/>
              </a:ext>
            </a:extLst>
          </p:cNvPr>
          <p:cNvSpPr>
            <a:spLocks noGrp="1"/>
          </p:cNvSpPr>
          <p:nvPr>
            <p:ph type="dt" sz="half" idx="10"/>
          </p:nvPr>
        </p:nvSpPr>
        <p:spPr/>
        <p:txBody>
          <a:bodyPr/>
          <a:lstStyle/>
          <a:p>
            <a:fld id="{275515F5-F7FD-6E49-A9C4-DCA2FEB4ECCB}" type="datetimeFigureOut">
              <a:rPr lang="en-US" smtClean="0"/>
              <a:t>10/20/2025</a:t>
            </a:fld>
            <a:endParaRPr lang="en-US"/>
          </a:p>
        </p:txBody>
      </p:sp>
      <p:sp>
        <p:nvSpPr>
          <p:cNvPr id="6" name="Footer Placeholder 5">
            <a:extLst>
              <a:ext uri="{FF2B5EF4-FFF2-40B4-BE49-F238E27FC236}">
                <a16:creationId xmlns:a16="http://schemas.microsoft.com/office/drawing/2014/main" id="{02215683-293A-F5FB-D620-DB09AB9AA0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647B1A-6AB7-9747-F507-6307FDA2E4E7}"/>
              </a:ext>
            </a:extLst>
          </p:cNvPr>
          <p:cNvSpPr>
            <a:spLocks noGrp="1"/>
          </p:cNvSpPr>
          <p:nvPr>
            <p:ph type="sldNum" sz="quarter" idx="12"/>
          </p:nvPr>
        </p:nvSpPr>
        <p:spPr/>
        <p:txBody>
          <a:bodyPr/>
          <a:lstStyle/>
          <a:p>
            <a:fld id="{B50F9D33-90F9-CA4B-90D2-AF64CACD8F0C}" type="slidenum">
              <a:rPr lang="en-US" smtClean="0"/>
              <a:t>‹#›</a:t>
            </a:fld>
            <a:endParaRPr lang="en-US"/>
          </a:p>
        </p:txBody>
      </p:sp>
    </p:spTree>
    <p:extLst>
      <p:ext uri="{BB962C8B-B14F-4D97-AF65-F5344CB8AC3E}">
        <p14:creationId xmlns:p14="http://schemas.microsoft.com/office/powerpoint/2010/main" val="1520233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A50AA-7220-6672-D277-7BEC1351889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AA37CCF-73E1-B274-2DE1-CE09B953F9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17AEAD0-77B6-72D5-6143-3B507E3EEA2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E930249-5D6E-A7C0-C8D5-BBAAE4CCB3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B852CB9-05B7-6EEE-2077-C46FAECF756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47EB6FB-A8C0-8894-0572-216DCB224A02}"/>
              </a:ext>
            </a:extLst>
          </p:cNvPr>
          <p:cNvSpPr>
            <a:spLocks noGrp="1"/>
          </p:cNvSpPr>
          <p:nvPr>
            <p:ph type="dt" sz="half" idx="10"/>
          </p:nvPr>
        </p:nvSpPr>
        <p:spPr/>
        <p:txBody>
          <a:bodyPr/>
          <a:lstStyle/>
          <a:p>
            <a:fld id="{275515F5-F7FD-6E49-A9C4-DCA2FEB4ECCB}" type="datetimeFigureOut">
              <a:rPr lang="en-US" smtClean="0"/>
              <a:t>10/20/2025</a:t>
            </a:fld>
            <a:endParaRPr lang="en-US"/>
          </a:p>
        </p:txBody>
      </p:sp>
      <p:sp>
        <p:nvSpPr>
          <p:cNvPr id="8" name="Footer Placeholder 7">
            <a:extLst>
              <a:ext uri="{FF2B5EF4-FFF2-40B4-BE49-F238E27FC236}">
                <a16:creationId xmlns:a16="http://schemas.microsoft.com/office/drawing/2014/main" id="{68058092-ED71-9593-9D8C-9736C1A783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ACC988-79B8-EC90-DE64-222DBEA74DFB}"/>
              </a:ext>
            </a:extLst>
          </p:cNvPr>
          <p:cNvSpPr>
            <a:spLocks noGrp="1"/>
          </p:cNvSpPr>
          <p:nvPr>
            <p:ph type="sldNum" sz="quarter" idx="12"/>
          </p:nvPr>
        </p:nvSpPr>
        <p:spPr/>
        <p:txBody>
          <a:bodyPr/>
          <a:lstStyle/>
          <a:p>
            <a:fld id="{B50F9D33-90F9-CA4B-90D2-AF64CACD8F0C}" type="slidenum">
              <a:rPr lang="en-US" smtClean="0"/>
              <a:t>‹#›</a:t>
            </a:fld>
            <a:endParaRPr lang="en-US"/>
          </a:p>
        </p:txBody>
      </p:sp>
    </p:spTree>
    <p:extLst>
      <p:ext uri="{BB962C8B-B14F-4D97-AF65-F5344CB8AC3E}">
        <p14:creationId xmlns:p14="http://schemas.microsoft.com/office/powerpoint/2010/main" val="740424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3757-FB36-7786-8822-45F99A52393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E6F9881-F951-20D8-F16E-6100BDD151CB}"/>
              </a:ext>
            </a:extLst>
          </p:cNvPr>
          <p:cNvSpPr>
            <a:spLocks noGrp="1"/>
          </p:cNvSpPr>
          <p:nvPr>
            <p:ph type="dt" sz="half" idx="10"/>
          </p:nvPr>
        </p:nvSpPr>
        <p:spPr/>
        <p:txBody>
          <a:bodyPr/>
          <a:lstStyle/>
          <a:p>
            <a:fld id="{275515F5-F7FD-6E49-A9C4-DCA2FEB4ECCB}" type="datetimeFigureOut">
              <a:rPr lang="en-US" smtClean="0"/>
              <a:t>10/20/2025</a:t>
            </a:fld>
            <a:endParaRPr lang="en-US"/>
          </a:p>
        </p:txBody>
      </p:sp>
      <p:sp>
        <p:nvSpPr>
          <p:cNvPr id="4" name="Footer Placeholder 3">
            <a:extLst>
              <a:ext uri="{FF2B5EF4-FFF2-40B4-BE49-F238E27FC236}">
                <a16:creationId xmlns:a16="http://schemas.microsoft.com/office/drawing/2014/main" id="{85A2378F-8E0F-568C-FEEF-EEF8A6B7FD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4A3AE8-F67E-D5DD-0A27-69C03401BDC7}"/>
              </a:ext>
            </a:extLst>
          </p:cNvPr>
          <p:cNvSpPr>
            <a:spLocks noGrp="1"/>
          </p:cNvSpPr>
          <p:nvPr>
            <p:ph type="sldNum" sz="quarter" idx="12"/>
          </p:nvPr>
        </p:nvSpPr>
        <p:spPr/>
        <p:txBody>
          <a:bodyPr/>
          <a:lstStyle/>
          <a:p>
            <a:fld id="{B50F9D33-90F9-CA4B-90D2-AF64CACD8F0C}" type="slidenum">
              <a:rPr lang="en-US" smtClean="0"/>
              <a:t>‹#›</a:t>
            </a:fld>
            <a:endParaRPr lang="en-US"/>
          </a:p>
        </p:txBody>
      </p:sp>
    </p:spTree>
    <p:extLst>
      <p:ext uri="{BB962C8B-B14F-4D97-AF65-F5344CB8AC3E}">
        <p14:creationId xmlns:p14="http://schemas.microsoft.com/office/powerpoint/2010/main" val="64214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4C0918-CF1C-8E1C-C168-57EB232F33BC}"/>
              </a:ext>
            </a:extLst>
          </p:cNvPr>
          <p:cNvSpPr>
            <a:spLocks noGrp="1"/>
          </p:cNvSpPr>
          <p:nvPr>
            <p:ph type="dt" sz="half" idx="10"/>
          </p:nvPr>
        </p:nvSpPr>
        <p:spPr/>
        <p:txBody>
          <a:bodyPr/>
          <a:lstStyle/>
          <a:p>
            <a:fld id="{275515F5-F7FD-6E49-A9C4-DCA2FEB4ECCB}" type="datetimeFigureOut">
              <a:rPr lang="en-US" smtClean="0"/>
              <a:t>10/20/2025</a:t>
            </a:fld>
            <a:endParaRPr lang="en-US"/>
          </a:p>
        </p:txBody>
      </p:sp>
      <p:sp>
        <p:nvSpPr>
          <p:cNvPr id="3" name="Footer Placeholder 2">
            <a:extLst>
              <a:ext uri="{FF2B5EF4-FFF2-40B4-BE49-F238E27FC236}">
                <a16:creationId xmlns:a16="http://schemas.microsoft.com/office/drawing/2014/main" id="{35D20520-B269-32EE-B790-33ACB5E3AB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37C08-20E4-4616-5844-4FB39608CD15}"/>
              </a:ext>
            </a:extLst>
          </p:cNvPr>
          <p:cNvSpPr>
            <a:spLocks noGrp="1"/>
          </p:cNvSpPr>
          <p:nvPr>
            <p:ph type="sldNum" sz="quarter" idx="12"/>
          </p:nvPr>
        </p:nvSpPr>
        <p:spPr/>
        <p:txBody>
          <a:bodyPr/>
          <a:lstStyle/>
          <a:p>
            <a:fld id="{B50F9D33-90F9-CA4B-90D2-AF64CACD8F0C}" type="slidenum">
              <a:rPr lang="en-US" smtClean="0"/>
              <a:t>‹#›</a:t>
            </a:fld>
            <a:endParaRPr lang="en-US"/>
          </a:p>
        </p:txBody>
      </p:sp>
    </p:spTree>
    <p:extLst>
      <p:ext uri="{BB962C8B-B14F-4D97-AF65-F5344CB8AC3E}">
        <p14:creationId xmlns:p14="http://schemas.microsoft.com/office/powerpoint/2010/main" val="3271936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FA22-C09D-2894-8206-65CCA3FF1C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2DEFEC1-4F31-4B50-259E-4184C5DA1C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21515C0-BAB5-A33F-C29A-FEA7389F8D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FE8FE6C-5781-83FB-375D-A8AEBAEF5620}"/>
              </a:ext>
            </a:extLst>
          </p:cNvPr>
          <p:cNvSpPr>
            <a:spLocks noGrp="1"/>
          </p:cNvSpPr>
          <p:nvPr>
            <p:ph type="dt" sz="half" idx="10"/>
          </p:nvPr>
        </p:nvSpPr>
        <p:spPr/>
        <p:txBody>
          <a:bodyPr/>
          <a:lstStyle/>
          <a:p>
            <a:fld id="{275515F5-F7FD-6E49-A9C4-DCA2FEB4ECCB}" type="datetimeFigureOut">
              <a:rPr lang="en-US" smtClean="0"/>
              <a:t>10/20/2025</a:t>
            </a:fld>
            <a:endParaRPr lang="en-US"/>
          </a:p>
        </p:txBody>
      </p:sp>
      <p:sp>
        <p:nvSpPr>
          <p:cNvPr id="6" name="Footer Placeholder 5">
            <a:extLst>
              <a:ext uri="{FF2B5EF4-FFF2-40B4-BE49-F238E27FC236}">
                <a16:creationId xmlns:a16="http://schemas.microsoft.com/office/drawing/2014/main" id="{7B716BE2-7B31-5895-5CF0-8E678AE19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B0C428-F946-8A17-BB42-68EB2F1E7999}"/>
              </a:ext>
            </a:extLst>
          </p:cNvPr>
          <p:cNvSpPr>
            <a:spLocks noGrp="1"/>
          </p:cNvSpPr>
          <p:nvPr>
            <p:ph type="sldNum" sz="quarter" idx="12"/>
          </p:nvPr>
        </p:nvSpPr>
        <p:spPr/>
        <p:txBody>
          <a:bodyPr/>
          <a:lstStyle/>
          <a:p>
            <a:fld id="{B50F9D33-90F9-CA4B-90D2-AF64CACD8F0C}" type="slidenum">
              <a:rPr lang="en-US" smtClean="0"/>
              <a:t>‹#›</a:t>
            </a:fld>
            <a:endParaRPr lang="en-US"/>
          </a:p>
        </p:txBody>
      </p:sp>
    </p:spTree>
    <p:extLst>
      <p:ext uri="{BB962C8B-B14F-4D97-AF65-F5344CB8AC3E}">
        <p14:creationId xmlns:p14="http://schemas.microsoft.com/office/powerpoint/2010/main" val="945557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9C522-B2C4-DEBC-E12C-349AF00404C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3BAC7D0-533B-A85D-9BCA-484C0260CE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218C95-432C-54DE-82A7-EA075220A8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382A74E-7955-4C32-18CB-D2888B045FD7}"/>
              </a:ext>
            </a:extLst>
          </p:cNvPr>
          <p:cNvSpPr>
            <a:spLocks noGrp="1"/>
          </p:cNvSpPr>
          <p:nvPr>
            <p:ph type="dt" sz="half" idx="10"/>
          </p:nvPr>
        </p:nvSpPr>
        <p:spPr/>
        <p:txBody>
          <a:bodyPr/>
          <a:lstStyle/>
          <a:p>
            <a:fld id="{275515F5-F7FD-6E49-A9C4-DCA2FEB4ECCB}" type="datetimeFigureOut">
              <a:rPr lang="en-US" smtClean="0"/>
              <a:t>10/20/2025</a:t>
            </a:fld>
            <a:endParaRPr lang="en-US"/>
          </a:p>
        </p:txBody>
      </p:sp>
      <p:sp>
        <p:nvSpPr>
          <p:cNvPr id="6" name="Footer Placeholder 5">
            <a:extLst>
              <a:ext uri="{FF2B5EF4-FFF2-40B4-BE49-F238E27FC236}">
                <a16:creationId xmlns:a16="http://schemas.microsoft.com/office/drawing/2014/main" id="{AC7A4B7B-F191-2AC7-B22A-CC66231F2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563835-73C9-1611-B7C6-D1DE673EB205}"/>
              </a:ext>
            </a:extLst>
          </p:cNvPr>
          <p:cNvSpPr>
            <a:spLocks noGrp="1"/>
          </p:cNvSpPr>
          <p:nvPr>
            <p:ph type="sldNum" sz="quarter" idx="12"/>
          </p:nvPr>
        </p:nvSpPr>
        <p:spPr/>
        <p:txBody>
          <a:bodyPr/>
          <a:lstStyle/>
          <a:p>
            <a:fld id="{B50F9D33-90F9-CA4B-90D2-AF64CACD8F0C}" type="slidenum">
              <a:rPr lang="en-US" smtClean="0"/>
              <a:t>‹#›</a:t>
            </a:fld>
            <a:endParaRPr lang="en-US"/>
          </a:p>
        </p:txBody>
      </p:sp>
    </p:spTree>
    <p:extLst>
      <p:ext uri="{BB962C8B-B14F-4D97-AF65-F5344CB8AC3E}">
        <p14:creationId xmlns:p14="http://schemas.microsoft.com/office/powerpoint/2010/main" val="3889009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992C62-672B-5276-9A27-5B83E6CD1A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7DEADF2-3ED6-8C3E-C580-9CD83EE87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6FEECD8-88A1-5D47-FD2E-244E6E0BCC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5515F5-F7FD-6E49-A9C4-DCA2FEB4ECCB}" type="datetimeFigureOut">
              <a:rPr lang="en-US" smtClean="0"/>
              <a:t>10/20/2025</a:t>
            </a:fld>
            <a:endParaRPr lang="en-US"/>
          </a:p>
        </p:txBody>
      </p:sp>
      <p:sp>
        <p:nvSpPr>
          <p:cNvPr id="5" name="Footer Placeholder 4">
            <a:extLst>
              <a:ext uri="{FF2B5EF4-FFF2-40B4-BE49-F238E27FC236}">
                <a16:creationId xmlns:a16="http://schemas.microsoft.com/office/drawing/2014/main" id="{1E9DCFE6-ECAE-6F73-89C5-BC261252C9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ED46AB-97B7-3899-B83B-A4E9DB18CD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0F9D33-90F9-CA4B-90D2-AF64CACD8F0C}" type="slidenum">
              <a:rPr lang="en-US" smtClean="0"/>
              <a:t>‹#›</a:t>
            </a:fld>
            <a:endParaRPr lang="en-US"/>
          </a:p>
        </p:txBody>
      </p:sp>
    </p:spTree>
    <p:extLst>
      <p:ext uri="{BB962C8B-B14F-4D97-AF65-F5344CB8AC3E}">
        <p14:creationId xmlns:p14="http://schemas.microsoft.com/office/powerpoint/2010/main" val="3351339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10/20/2025</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endParaRPr lang="en-US" dirty="0"/>
          </a:p>
        </p:txBody>
      </p:sp>
    </p:spTree>
    <p:extLst>
      <p:ext uri="{BB962C8B-B14F-4D97-AF65-F5344CB8AC3E}">
        <p14:creationId xmlns:p14="http://schemas.microsoft.com/office/powerpoint/2010/main" val="817825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1.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6.pn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726548D4-3846-5A11-1429-B7C2AEE1999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CD48456-A5E0-9500-89BE-6E2C98976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8" descr="A pile of leaves and trees&#10;&#10;Description automatically generated">
            <a:extLst>
              <a:ext uri="{FF2B5EF4-FFF2-40B4-BE49-F238E27FC236}">
                <a16:creationId xmlns:a16="http://schemas.microsoft.com/office/drawing/2014/main" id="{B0B511CC-A9D5-E8E1-B497-85E594E66776}"/>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l="17714" r="40098"/>
          <a:stretch>
            <a:fillRect/>
          </a:stretch>
        </p:blipFill>
        <p:spPr>
          <a:xfrm rot="5400000">
            <a:off x="2667000" y="-2666999"/>
            <a:ext cx="6857999" cy="12192000"/>
          </a:xfrm>
          <a:prstGeom prst="rect">
            <a:avLst/>
          </a:prstGeom>
          <a:noFill/>
        </p:spPr>
      </p:pic>
      <p:sp>
        <p:nvSpPr>
          <p:cNvPr id="2" name="Title 1">
            <a:extLst>
              <a:ext uri="{FF2B5EF4-FFF2-40B4-BE49-F238E27FC236}">
                <a16:creationId xmlns:a16="http://schemas.microsoft.com/office/drawing/2014/main" id="{23A209FD-9620-16EC-6137-6EC160358F6C}"/>
              </a:ext>
            </a:extLst>
          </p:cNvPr>
          <p:cNvSpPr>
            <a:spLocks noGrp="1"/>
          </p:cNvSpPr>
          <p:nvPr>
            <p:ph type="ctrTitle"/>
          </p:nvPr>
        </p:nvSpPr>
        <p:spPr>
          <a:xfrm>
            <a:off x="1219200" y="1122362"/>
            <a:ext cx="9768114" cy="2900518"/>
          </a:xfrm>
        </p:spPr>
        <p:txBody>
          <a:bodyPr>
            <a:normAutofit/>
          </a:bodyPr>
          <a:lstStyle/>
          <a:p>
            <a:r>
              <a:rPr lang="en-US" dirty="0">
                <a:solidFill>
                  <a:srgbClr val="FFFFFF"/>
                </a:solidFill>
              </a:rPr>
              <a:t>enacting hope in a ruined world</a:t>
            </a:r>
          </a:p>
        </p:txBody>
      </p:sp>
      <p:sp>
        <p:nvSpPr>
          <p:cNvPr id="3" name="Subtitle 2">
            <a:extLst>
              <a:ext uri="{FF2B5EF4-FFF2-40B4-BE49-F238E27FC236}">
                <a16:creationId xmlns:a16="http://schemas.microsoft.com/office/drawing/2014/main" id="{1583F6FB-7775-C2EA-928A-C3E60947AFB7}"/>
              </a:ext>
            </a:extLst>
          </p:cNvPr>
          <p:cNvSpPr>
            <a:spLocks noGrp="1"/>
          </p:cNvSpPr>
          <p:nvPr>
            <p:ph type="subTitle" idx="1"/>
          </p:nvPr>
        </p:nvSpPr>
        <p:spPr>
          <a:xfrm>
            <a:off x="1524000" y="4159404"/>
            <a:ext cx="9144000" cy="1366185"/>
          </a:xfrm>
        </p:spPr>
        <p:txBody>
          <a:bodyPr>
            <a:normAutofit/>
          </a:bodyPr>
          <a:lstStyle/>
          <a:p>
            <a:endParaRPr lang="en-GB" sz="1700" dirty="0">
              <a:solidFill>
                <a:srgbClr val="FFFFFF"/>
              </a:solidFill>
            </a:endParaRPr>
          </a:p>
          <a:p>
            <a:r>
              <a:rPr lang="en-GB" sz="1700" dirty="0">
                <a:solidFill>
                  <a:srgbClr val="FFFFFF"/>
                </a:solidFill>
              </a:rPr>
              <a:t>Revd Dr Al Barrett (and friends!)</a:t>
            </a:r>
            <a:endParaRPr lang="en-US" sz="1700" dirty="0">
              <a:solidFill>
                <a:srgbClr val="FFFFFF"/>
              </a:solidFill>
            </a:endParaRPr>
          </a:p>
        </p:txBody>
      </p:sp>
    </p:spTree>
    <p:extLst>
      <p:ext uri="{BB962C8B-B14F-4D97-AF65-F5344CB8AC3E}">
        <p14:creationId xmlns:p14="http://schemas.microsoft.com/office/powerpoint/2010/main" val="487083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986A7ADE-7232-875B-9C33-885D1E531058}"/>
              </a:ext>
            </a:extLst>
          </p:cNvPr>
          <p:cNvPicPr>
            <a:picLocks noGrp="1" noChangeAspect="1"/>
          </p:cNvPicPr>
          <p:nvPr>
            <p:ph idx="1"/>
          </p:nvPr>
        </p:nvPicPr>
        <p:blipFill>
          <a:blip r:embed="rId2" cstate="print"/>
          <a:srcRect r="1" b="19"/>
          <a:stretch>
            <a:fillRect/>
          </a:stretch>
        </p:blipFill>
        <p:spPr bwMode="auto">
          <a:xfrm>
            <a:off x="20" y="1282"/>
            <a:ext cx="12191980" cy="6856718"/>
          </a:xfrm>
          <a:prstGeom prst="rect">
            <a:avLst/>
          </a:prstGeom>
          <a:noFill/>
        </p:spPr>
      </p:pic>
      <p:sp>
        <p:nvSpPr>
          <p:cNvPr id="2" name="Content Placeholder 3">
            <a:extLst>
              <a:ext uri="{FF2B5EF4-FFF2-40B4-BE49-F238E27FC236}">
                <a16:creationId xmlns:a16="http://schemas.microsoft.com/office/drawing/2014/main" id="{C422AB4E-415A-692B-DCF2-7694A7B2A1F6}"/>
              </a:ext>
            </a:extLst>
          </p:cNvPr>
          <p:cNvSpPr txBox="1">
            <a:spLocks/>
          </p:cNvSpPr>
          <p:nvPr/>
        </p:nvSpPr>
        <p:spPr>
          <a:xfrm>
            <a:off x="535577" y="5797051"/>
            <a:ext cx="5880803" cy="473504"/>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sz="5000" baseline="30000" dirty="0">
                <a:ea typeface="DengXian" panose="02010600030101010101" pitchFamily="2" charset="-122"/>
                <a:cs typeface="Times New Roman" panose="02020603050405020304" pitchFamily="18" charset="0"/>
              </a:rPr>
              <a:t>‘wormhole hope’</a:t>
            </a:r>
          </a:p>
        </p:txBody>
      </p:sp>
    </p:spTree>
    <p:extLst>
      <p:ext uri="{BB962C8B-B14F-4D97-AF65-F5344CB8AC3E}">
        <p14:creationId xmlns:p14="http://schemas.microsoft.com/office/powerpoint/2010/main" val="572509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BE9084-E73D-AACC-A442-55245DB719C5}"/>
              </a:ext>
            </a:extLst>
          </p:cNvPr>
          <p:cNvSpPr>
            <a:spLocks noGrp="1"/>
          </p:cNvSpPr>
          <p:nvPr>
            <p:ph type="title"/>
          </p:nvPr>
        </p:nvSpPr>
        <p:spPr>
          <a:xfrm>
            <a:off x="1136397" y="502020"/>
            <a:ext cx="5323715" cy="1642970"/>
          </a:xfrm>
        </p:spPr>
        <p:txBody>
          <a:bodyPr anchor="b">
            <a:normAutofit/>
          </a:bodyPr>
          <a:lstStyle/>
          <a:p>
            <a:r>
              <a:rPr lang="en-US" sz="4000" dirty="0"/>
              <a:t>4 scenarios…</a:t>
            </a:r>
          </a:p>
        </p:txBody>
      </p:sp>
      <p:sp>
        <p:nvSpPr>
          <p:cNvPr id="9" name="Content Placeholder 8">
            <a:extLst>
              <a:ext uri="{FF2B5EF4-FFF2-40B4-BE49-F238E27FC236}">
                <a16:creationId xmlns:a16="http://schemas.microsoft.com/office/drawing/2014/main" id="{CB2181D3-5225-5A78-325D-1E6995DDC431}"/>
              </a:ext>
            </a:extLst>
          </p:cNvPr>
          <p:cNvSpPr>
            <a:spLocks noGrp="1"/>
          </p:cNvSpPr>
          <p:nvPr>
            <p:ph idx="1"/>
          </p:nvPr>
        </p:nvSpPr>
        <p:spPr>
          <a:xfrm>
            <a:off x="1144923" y="2405894"/>
            <a:ext cx="5315189" cy="3535083"/>
          </a:xfrm>
        </p:spPr>
        <p:txBody>
          <a:bodyPr anchor="t">
            <a:normAutofit/>
          </a:bodyPr>
          <a:lstStyle/>
          <a:p>
            <a:r>
              <a:rPr lang="en-US" sz="3200" dirty="0"/>
              <a:t>Collapse Avoidance</a:t>
            </a:r>
          </a:p>
          <a:p>
            <a:r>
              <a:rPr lang="en-US" sz="3200" dirty="0"/>
              <a:t>Collapse / Rebirth</a:t>
            </a:r>
          </a:p>
          <a:p>
            <a:r>
              <a:rPr lang="en-US" sz="3200" dirty="0"/>
              <a:t>Collapse / Survival</a:t>
            </a:r>
          </a:p>
          <a:p>
            <a:r>
              <a:rPr lang="en-US" sz="3200" dirty="0"/>
              <a:t>Collapse / Extinction</a:t>
            </a:r>
          </a:p>
        </p:txBody>
      </p:sp>
      <p:sp>
        <p:nvSpPr>
          <p:cNvPr id="14" name="Rectangle 1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book cover with a globe and trees&#10;&#10;AI-generated content may be incorrect.">
            <a:extLst>
              <a:ext uri="{FF2B5EF4-FFF2-40B4-BE49-F238E27FC236}">
                <a16:creationId xmlns:a16="http://schemas.microsoft.com/office/drawing/2014/main" id="{4AA92D3C-B290-9D70-F805-308D7C6E06F3}"/>
              </a:ext>
            </a:extLst>
          </p:cNvPr>
          <p:cNvPicPr>
            <a:picLocks noChangeAspect="1"/>
          </p:cNvPicPr>
          <p:nvPr/>
        </p:nvPicPr>
        <p:blipFill>
          <a:blip r:embed="rId2"/>
          <a:stretch>
            <a:fillRect/>
          </a:stretch>
        </p:blipFill>
        <p:spPr>
          <a:xfrm>
            <a:off x="7500240" y="909080"/>
            <a:ext cx="3322421" cy="5072400"/>
          </a:xfrm>
          <a:prstGeom prst="rect">
            <a:avLst/>
          </a:prstGeom>
        </p:spPr>
      </p:pic>
    </p:spTree>
    <p:extLst>
      <p:ext uri="{BB962C8B-B14F-4D97-AF65-F5344CB8AC3E}">
        <p14:creationId xmlns:p14="http://schemas.microsoft.com/office/powerpoint/2010/main" val="123998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dissolv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Dinghy in Storm with Towering Waves Lit by Lightning Stock Illustration -  Illustration of powerful, risk: 353248157">
            <a:extLst>
              <a:ext uri="{FF2B5EF4-FFF2-40B4-BE49-F238E27FC236}">
                <a16:creationId xmlns:a16="http://schemas.microsoft.com/office/drawing/2014/main" id="{CAD1EA53-B161-728B-33CE-04E17265B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68" r="17367"/>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9225" name="Rectangle 92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0903" y="365124"/>
            <a:ext cx="4144616" cy="1920876"/>
          </a:xfrm>
        </p:spPr>
        <p:txBody>
          <a:bodyPr>
            <a:normAutofit/>
          </a:bodyPr>
          <a:lstStyle/>
          <a:p>
            <a:pPr>
              <a:lnSpc>
                <a:spcPct val="100000"/>
              </a:lnSpc>
            </a:pPr>
            <a:r>
              <a:rPr lang="fr-FR" sz="3600" dirty="0">
                <a:solidFill>
                  <a:schemeClr val="bg1"/>
                </a:solidFill>
              </a:rPr>
              <a:t>‘collapse’,</a:t>
            </a:r>
            <a:br>
              <a:rPr lang="fr-FR" sz="3600" dirty="0">
                <a:solidFill>
                  <a:schemeClr val="bg1"/>
                </a:solidFill>
              </a:rPr>
            </a:br>
            <a:r>
              <a:rPr lang="fr-FR" sz="3600" dirty="0">
                <a:solidFill>
                  <a:schemeClr val="bg1"/>
                </a:solidFill>
              </a:rPr>
              <a:t>&amp; </a:t>
            </a:r>
            <a:r>
              <a:rPr lang="fr-FR" sz="3600" dirty="0" err="1">
                <a:solidFill>
                  <a:schemeClr val="bg1"/>
                </a:solidFill>
              </a:rPr>
              <a:t>some</a:t>
            </a:r>
            <a:r>
              <a:rPr lang="fr-FR" sz="3600" dirty="0">
                <a:solidFill>
                  <a:schemeClr val="bg1"/>
                </a:solidFill>
              </a:rPr>
              <a:t> </a:t>
            </a:r>
            <a:r>
              <a:rPr lang="fr-FR" sz="3600" dirty="0" err="1">
                <a:solidFill>
                  <a:schemeClr val="bg1"/>
                </a:solidFill>
              </a:rPr>
              <a:t>responses</a:t>
            </a:r>
            <a:br>
              <a:rPr lang="fr-FR" sz="3600" dirty="0">
                <a:solidFill>
                  <a:schemeClr val="bg1"/>
                </a:solidFill>
              </a:rPr>
            </a:br>
            <a:r>
              <a:rPr lang="fr-FR" sz="3600" dirty="0">
                <a:solidFill>
                  <a:schemeClr val="bg1"/>
                </a:solidFill>
              </a:rPr>
              <a:t>to </a:t>
            </a:r>
            <a:r>
              <a:rPr lang="fr-FR" sz="3600" dirty="0" err="1">
                <a:solidFill>
                  <a:schemeClr val="bg1"/>
                </a:solidFill>
              </a:rPr>
              <a:t>threat</a:t>
            </a:r>
            <a:r>
              <a:rPr lang="fr-FR" sz="3600" dirty="0">
                <a:solidFill>
                  <a:schemeClr val="bg1"/>
                </a:solidFill>
              </a:rPr>
              <a:t>/trauma</a:t>
            </a:r>
            <a:endParaRPr lang="en-US" sz="3600" dirty="0">
              <a:solidFill>
                <a:schemeClr val="bg1"/>
              </a:solidFill>
            </a:endParaRPr>
          </a:p>
        </p:txBody>
      </p:sp>
      <p:sp>
        <p:nvSpPr>
          <p:cNvPr id="3" name="Content Placeholder 2"/>
          <p:cNvSpPr>
            <a:spLocks noGrp="1"/>
          </p:cNvSpPr>
          <p:nvPr>
            <p:ph idx="1"/>
          </p:nvPr>
        </p:nvSpPr>
        <p:spPr>
          <a:xfrm>
            <a:off x="4549920" y="501650"/>
            <a:ext cx="7251177" cy="2517527"/>
          </a:xfrm>
          <a:solidFill>
            <a:srgbClr val="FFFFFF">
              <a:alpha val="58824"/>
            </a:srgbClr>
          </a:solidFill>
        </p:spPr>
        <p:txBody>
          <a:bodyPr>
            <a:noAutofit/>
          </a:bodyPr>
          <a:lstStyle/>
          <a:p>
            <a:pPr marL="0" indent="0">
              <a:buNone/>
            </a:pPr>
            <a:r>
              <a:rPr lang="en-US" sz="2000" b="1" dirty="0"/>
              <a:t>‘the collapse is already here…’</a:t>
            </a:r>
          </a:p>
          <a:p>
            <a:pPr lvl="1"/>
            <a:r>
              <a:rPr lang="en-US" sz="1800" dirty="0"/>
              <a:t>‘we’re all in the same storm, but we’re not all in the same boat’</a:t>
            </a:r>
          </a:p>
          <a:p>
            <a:pPr lvl="1"/>
            <a:r>
              <a:rPr lang="en-US" sz="1800" dirty="0"/>
              <a:t>‘the ship is sinking, but those on the lower decks are drowning first’ (Azariah France-Williams)</a:t>
            </a:r>
          </a:p>
          <a:p>
            <a:pPr lvl="1"/>
            <a:r>
              <a:rPr lang="en-GB" sz="1800" dirty="0"/>
              <a:t>‘the collapse is already here, it's just not very evenly distributed’ (William Gibson, paraphrased)</a:t>
            </a:r>
          </a:p>
          <a:p>
            <a:pPr lvl="1"/>
            <a:r>
              <a:rPr lang="en-GB" sz="1800" dirty="0"/>
              <a:t>‘what you people call collapse is living in the same conditions as the people who grow your coffee’ (Vinay Gupta)</a:t>
            </a:r>
          </a:p>
        </p:txBody>
      </p:sp>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9CD8D479-8942-46E8-A226-A4E01F7A105C}" type="slidenum">
              <a:rPr lang="en-US" smtClean="0"/>
              <a:pPr>
                <a:spcAft>
                  <a:spcPts val="600"/>
                </a:spcAft>
              </a:pPr>
              <a:t>12</a:t>
            </a:fld>
            <a:endParaRPr lang="en-US"/>
          </a:p>
        </p:txBody>
      </p:sp>
      <p:sp>
        <p:nvSpPr>
          <p:cNvPr id="6" name="Content Placeholder 2">
            <a:extLst>
              <a:ext uri="{FF2B5EF4-FFF2-40B4-BE49-F238E27FC236}">
                <a16:creationId xmlns:a16="http://schemas.microsoft.com/office/drawing/2014/main" id="{3054389D-0779-DE25-8D06-DDEF27880BFF}"/>
              </a:ext>
            </a:extLst>
          </p:cNvPr>
          <p:cNvSpPr txBox="1">
            <a:spLocks/>
          </p:cNvSpPr>
          <p:nvPr/>
        </p:nvSpPr>
        <p:spPr>
          <a:xfrm>
            <a:off x="230155" y="3387979"/>
            <a:ext cx="5199095" cy="2930461"/>
          </a:xfrm>
          <a:prstGeom prst="rect">
            <a:avLst/>
          </a:prstGeom>
          <a:solidFill>
            <a:srgbClr val="FFFFFF">
              <a:alpha val="58824"/>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some common threat responses </a:t>
            </a:r>
            <a:br>
              <a:rPr lang="en-US" sz="2000" dirty="0"/>
            </a:br>
            <a:r>
              <a:rPr lang="en-US" sz="2000" dirty="0"/>
              <a:t>(&amp; ‘salvation narratives’?)</a:t>
            </a:r>
          </a:p>
          <a:p>
            <a:pPr marL="358775" lvl="1" indent="-265113"/>
            <a:r>
              <a:rPr lang="en-GB" sz="2200" dirty="0"/>
              <a:t>‘</a:t>
            </a:r>
            <a:r>
              <a:rPr lang="en-GB" sz="2200" b="1" dirty="0"/>
              <a:t>FLIGHT</a:t>
            </a:r>
            <a:r>
              <a:rPr lang="en-GB" sz="2200" dirty="0"/>
              <a:t>’ – </a:t>
            </a:r>
            <a:r>
              <a:rPr lang="en-GB" sz="2200" i="1" dirty="0"/>
              <a:t>escape</a:t>
            </a:r>
            <a:r>
              <a:rPr lang="en-GB" sz="2200" dirty="0"/>
              <a:t> to a better place</a:t>
            </a:r>
          </a:p>
          <a:p>
            <a:pPr marL="358775" lvl="1" indent="-265113"/>
            <a:r>
              <a:rPr lang="en-GB" sz="2200" dirty="0"/>
              <a:t>‘</a:t>
            </a:r>
            <a:r>
              <a:rPr lang="en-GB" sz="2200" b="1" dirty="0"/>
              <a:t>FIGHT</a:t>
            </a:r>
            <a:r>
              <a:rPr lang="en-GB" sz="2200" dirty="0"/>
              <a:t>’ – </a:t>
            </a:r>
            <a:r>
              <a:rPr lang="en-GB" sz="2200" i="1" dirty="0"/>
              <a:t>victory</a:t>
            </a:r>
            <a:r>
              <a:rPr lang="en-GB" sz="2200" dirty="0"/>
              <a:t> over the enemy</a:t>
            </a:r>
          </a:p>
          <a:p>
            <a:pPr marL="358775" lvl="1" indent="-265113"/>
            <a:r>
              <a:rPr lang="en-GB" sz="2200" dirty="0"/>
              <a:t>‘</a:t>
            </a:r>
            <a:r>
              <a:rPr lang="en-GB" sz="2200" b="1" dirty="0"/>
              <a:t>FREEZE</a:t>
            </a:r>
            <a:r>
              <a:rPr lang="en-GB" sz="2200" dirty="0"/>
              <a:t>’ – </a:t>
            </a:r>
            <a:r>
              <a:rPr lang="en-GB" sz="2200" i="1" dirty="0"/>
              <a:t>‘digging in’</a:t>
            </a:r>
            <a:endParaRPr lang="en-GB" sz="2200" dirty="0"/>
          </a:p>
          <a:p>
            <a:pPr marL="358775" lvl="1" indent="-265113"/>
            <a:r>
              <a:rPr lang="en-GB" sz="2200" dirty="0"/>
              <a:t>‘</a:t>
            </a:r>
            <a:r>
              <a:rPr lang="en-GB" sz="2200" b="1" dirty="0"/>
              <a:t>FAUN</a:t>
            </a:r>
            <a:r>
              <a:rPr lang="en-GB" sz="2200" dirty="0"/>
              <a:t>’ – adulation of a </a:t>
            </a:r>
            <a:r>
              <a:rPr lang="en-GB" sz="2200" i="1" dirty="0"/>
              <a:t>saviour</a:t>
            </a:r>
            <a:r>
              <a:rPr lang="en-GB" sz="2200" dirty="0"/>
              <a:t> figure</a:t>
            </a:r>
          </a:p>
          <a:p>
            <a:pPr marL="358775" lvl="1" indent="-265113"/>
            <a:r>
              <a:rPr lang="en-GB" sz="2200" dirty="0"/>
              <a:t>‘</a:t>
            </a:r>
            <a:r>
              <a:rPr lang="en-GB" sz="2200" b="1" dirty="0"/>
              <a:t>FORCE</a:t>
            </a:r>
            <a:r>
              <a:rPr lang="en-GB" sz="2200" dirty="0"/>
              <a:t>’ – taking </a:t>
            </a:r>
            <a:r>
              <a:rPr lang="en-GB" sz="2200" i="1" dirty="0"/>
              <a:t>control</a:t>
            </a:r>
            <a:r>
              <a:rPr lang="en-GB" sz="2200" dirty="0"/>
              <a:t>, ‘</a:t>
            </a:r>
            <a:r>
              <a:rPr lang="en-GB" sz="2200" i="1" dirty="0"/>
              <a:t>fixing</a:t>
            </a:r>
            <a:r>
              <a:rPr lang="en-GB" sz="2200" dirty="0"/>
              <a:t> it’</a:t>
            </a:r>
          </a:p>
          <a:p>
            <a:pPr marL="358775" lvl="1" indent="-265113"/>
            <a:r>
              <a:rPr lang="en-GB" sz="2200" dirty="0"/>
              <a:t>(other ‘</a:t>
            </a:r>
            <a:r>
              <a:rPr lang="en-GB" sz="2200" b="1" dirty="0"/>
              <a:t>F</a:t>
            </a:r>
            <a:r>
              <a:rPr lang="en-GB" sz="2200" dirty="0"/>
              <a:t>’-words are also available…!)</a:t>
            </a:r>
          </a:p>
        </p:txBody>
      </p:sp>
      <p:sp>
        <p:nvSpPr>
          <p:cNvPr id="7" name="Content Placeholder 2">
            <a:extLst>
              <a:ext uri="{FF2B5EF4-FFF2-40B4-BE49-F238E27FC236}">
                <a16:creationId xmlns:a16="http://schemas.microsoft.com/office/drawing/2014/main" id="{4BD37819-7AC0-A59A-0DBD-DEF4DF557E41}"/>
              </a:ext>
            </a:extLst>
          </p:cNvPr>
          <p:cNvSpPr txBox="1">
            <a:spLocks/>
          </p:cNvSpPr>
          <p:nvPr/>
        </p:nvSpPr>
        <p:spPr>
          <a:xfrm>
            <a:off x="5656864" y="3686424"/>
            <a:ext cx="6400231" cy="2334057"/>
          </a:xfrm>
          <a:prstGeom prst="rect">
            <a:avLst/>
          </a:prstGeom>
          <a:solidFill>
            <a:srgbClr val="FFFFFF">
              <a:alpha val="78890"/>
            </a:srgbClr>
          </a:solidFill>
          <a:ln>
            <a:solidFill>
              <a:schemeClr val="bg2">
                <a:lumMod val="50000"/>
              </a:schemeClr>
            </a:solidFill>
          </a:ln>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675" lvl="1" indent="-227013">
              <a:lnSpc>
                <a:spcPct val="110000"/>
              </a:lnSpc>
            </a:pPr>
            <a:r>
              <a:rPr lang="en-GB" sz="2200" dirty="0"/>
              <a:t>‘</a:t>
            </a:r>
            <a:r>
              <a:rPr lang="en-GB" sz="2200" b="1" dirty="0"/>
              <a:t>DENIAL</a:t>
            </a:r>
            <a:r>
              <a:rPr lang="en-GB" sz="2200" dirty="0"/>
              <a:t>’ </a:t>
            </a:r>
            <a:r>
              <a:rPr lang="en-GB" sz="2000" dirty="0"/>
              <a:t>– </a:t>
            </a:r>
            <a:r>
              <a:rPr lang="en-GB" sz="2000" i="1" dirty="0"/>
              <a:t>‘There is no problem!’</a:t>
            </a:r>
          </a:p>
          <a:p>
            <a:pPr marL="320675" lvl="1" indent="-227013">
              <a:lnSpc>
                <a:spcPct val="110000"/>
              </a:lnSpc>
            </a:pPr>
            <a:r>
              <a:rPr lang="en-GB" sz="2200" dirty="0"/>
              <a:t>‘</a:t>
            </a:r>
            <a:r>
              <a:rPr lang="en-GB" sz="2200" b="1" dirty="0"/>
              <a:t>DISTANCING</a:t>
            </a:r>
            <a:r>
              <a:rPr lang="en-GB" sz="2200" dirty="0"/>
              <a:t>’ </a:t>
            </a:r>
            <a:r>
              <a:rPr lang="en-GB" sz="2000" dirty="0"/>
              <a:t>– ‘</a:t>
            </a:r>
            <a:r>
              <a:rPr lang="en-GB" sz="2000" i="1" dirty="0"/>
              <a:t>It’s </a:t>
            </a:r>
            <a:r>
              <a:rPr lang="en-GB" sz="2000" dirty="0"/>
              <a:t>their</a:t>
            </a:r>
            <a:r>
              <a:rPr lang="en-GB" sz="2000" i="1" dirty="0"/>
              <a:t> fault / problem, not mine!</a:t>
            </a:r>
            <a:r>
              <a:rPr lang="en-GB" sz="2200" dirty="0"/>
              <a:t>’</a:t>
            </a:r>
          </a:p>
          <a:p>
            <a:pPr marL="320675" lvl="1" indent="-227013">
              <a:lnSpc>
                <a:spcPct val="110000"/>
              </a:lnSpc>
            </a:pPr>
            <a:r>
              <a:rPr lang="en-GB" sz="2200" dirty="0"/>
              <a:t>‘</a:t>
            </a:r>
            <a:r>
              <a:rPr lang="en-GB" sz="2200" b="1" dirty="0"/>
              <a:t>DESPAIR</a:t>
            </a:r>
            <a:r>
              <a:rPr lang="en-GB" sz="2200" dirty="0"/>
              <a:t>’ </a:t>
            </a:r>
            <a:r>
              <a:rPr lang="en-GB" sz="2000" dirty="0"/>
              <a:t>– </a:t>
            </a:r>
            <a:r>
              <a:rPr lang="en-GB" sz="2000" i="1" dirty="0"/>
              <a:t>‘It’s all too late!’</a:t>
            </a:r>
          </a:p>
          <a:p>
            <a:pPr marL="320675" lvl="1" indent="-227013">
              <a:lnSpc>
                <a:spcPct val="110000"/>
              </a:lnSpc>
            </a:pPr>
            <a:r>
              <a:rPr lang="en-GB" sz="2200" dirty="0"/>
              <a:t>‘</a:t>
            </a:r>
            <a:r>
              <a:rPr lang="en-GB" sz="2200" b="1" dirty="0"/>
              <a:t>DEBATE</a:t>
            </a:r>
            <a:r>
              <a:rPr lang="en-GB" sz="2200" dirty="0"/>
              <a:t>’ </a:t>
            </a:r>
            <a:r>
              <a:rPr lang="en-GB" sz="2000" dirty="0"/>
              <a:t>– ‘</a:t>
            </a:r>
            <a:r>
              <a:rPr lang="en-GB" sz="2000" i="1" dirty="0"/>
              <a:t>We need to talk about this!</a:t>
            </a:r>
            <a:r>
              <a:rPr lang="en-GB" sz="2000" dirty="0"/>
              <a:t>’</a:t>
            </a:r>
          </a:p>
          <a:p>
            <a:pPr marL="320675" lvl="1" indent="-227013">
              <a:lnSpc>
                <a:spcPct val="110000"/>
              </a:lnSpc>
            </a:pPr>
            <a:r>
              <a:rPr lang="en-GB" sz="2200" dirty="0"/>
              <a:t>‘</a:t>
            </a:r>
            <a:r>
              <a:rPr lang="en-GB" sz="2200" b="1" dirty="0"/>
              <a:t>DESPERATE DOING</a:t>
            </a:r>
            <a:r>
              <a:rPr lang="en-GB" sz="2200" dirty="0"/>
              <a:t>’ </a:t>
            </a:r>
            <a:r>
              <a:rPr lang="en-GB" sz="2000" dirty="0"/>
              <a:t>– ‘</a:t>
            </a:r>
            <a:r>
              <a:rPr lang="en-GB" sz="2000" i="1" dirty="0"/>
              <a:t>We must do something!</a:t>
            </a:r>
            <a:r>
              <a:rPr lang="en-GB" sz="2000" dirty="0"/>
              <a:t>’</a:t>
            </a:r>
          </a:p>
        </p:txBody>
      </p:sp>
    </p:spTree>
    <p:extLst>
      <p:ext uri="{BB962C8B-B14F-4D97-AF65-F5344CB8AC3E}">
        <p14:creationId xmlns:p14="http://schemas.microsoft.com/office/powerpoint/2010/main" val="381547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2F5AC-90B2-8E5E-9F3E-D8A1FC928F1F}"/>
            </a:ext>
          </a:extLst>
        </p:cNvPr>
        <p:cNvGrpSpPr/>
        <p:nvPr/>
      </p:nvGrpSpPr>
      <p:grpSpPr>
        <a:xfrm>
          <a:off x="0" y="0"/>
          <a:ext cx="0" cy="0"/>
          <a:chOff x="0" y="0"/>
          <a:chExt cx="0" cy="0"/>
        </a:xfrm>
      </p:grpSpPr>
      <p:pic>
        <p:nvPicPr>
          <p:cNvPr id="5" name="Picture 2" descr="Dinghy in Storm with Towering Waves Lit by Lightning Stock Illustration -  Illustration of powerful, risk: 353248157">
            <a:extLst>
              <a:ext uri="{FF2B5EF4-FFF2-40B4-BE49-F238E27FC236}">
                <a16:creationId xmlns:a16="http://schemas.microsoft.com/office/drawing/2014/main" id="{D3CEFFBB-B609-3FD1-B0FB-73BC89FE3EDA}"/>
              </a:ext>
            </a:extLst>
          </p:cNvPr>
          <p:cNvPicPr>
            <a:picLocks noChangeAspect="1" noChangeArrowheads="1"/>
          </p:cNvPicPr>
          <p:nvPr/>
        </p:nvPicPr>
        <p:blipFill rotWithShape="1">
          <a:blip r:embed="rId3">
            <a:alphaModFix amt="47000"/>
            <a:extLst>
              <a:ext uri="{BEBA8EAE-BF5A-486C-A8C5-ECC9F3942E4B}">
                <a14:imgProps xmlns:a14="http://schemas.microsoft.com/office/drawing/2010/main">
                  <a14:imgLayer r:embed="rId4">
                    <a14:imgEffect>
                      <a14:colorTemperature colorTemp="6177"/>
                    </a14:imgEffect>
                    <a14:imgEffect>
                      <a14:saturation sat="93000"/>
                    </a14:imgEffect>
                    <a14:imgEffect>
                      <a14:brightnessContrast bright="33000" contrast="12000"/>
                    </a14:imgEffect>
                  </a14:imgLayer>
                </a14:imgProps>
              </a:ext>
              <a:ext uri="{28A0092B-C50C-407E-A947-70E740481C1C}">
                <a14:useLocalDpi xmlns:a14="http://schemas.microsoft.com/office/drawing/2010/main" val="0"/>
              </a:ext>
            </a:extLst>
          </a:blip>
          <a:srcRect l="2968" t="11139" r="17367" b="955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D3D6F3B-AECA-1248-7D47-A7F4EC624F8D}"/>
              </a:ext>
            </a:extLst>
          </p:cNvPr>
          <p:cNvSpPr>
            <a:spLocks noGrp="1"/>
          </p:cNvSpPr>
          <p:nvPr>
            <p:ph type="title"/>
          </p:nvPr>
        </p:nvSpPr>
        <p:spPr/>
        <p:txBody>
          <a:bodyPr/>
          <a:lstStyle/>
          <a:p>
            <a:r>
              <a:rPr lang="fr-FR" dirty="0"/>
              <a:t>‘Constitutive </a:t>
            </a:r>
            <a:r>
              <a:rPr lang="fr-FR" dirty="0" err="1"/>
              <a:t>denials</a:t>
            </a:r>
            <a:r>
              <a:rPr lang="fr-FR" dirty="0"/>
              <a:t>’ </a:t>
            </a:r>
            <a:r>
              <a:rPr lang="fr-FR" sz="2800" dirty="0"/>
              <a:t>(Vanessa Machado de Oliveira)</a:t>
            </a:r>
            <a:endParaRPr lang="en-US" sz="2800" dirty="0"/>
          </a:p>
        </p:txBody>
      </p:sp>
      <p:sp>
        <p:nvSpPr>
          <p:cNvPr id="3" name="Content Placeholder 2">
            <a:extLst>
              <a:ext uri="{FF2B5EF4-FFF2-40B4-BE49-F238E27FC236}">
                <a16:creationId xmlns:a16="http://schemas.microsoft.com/office/drawing/2014/main" id="{B34D8B88-097C-870A-5B3A-B5156589DCB5}"/>
              </a:ext>
            </a:extLst>
          </p:cNvPr>
          <p:cNvSpPr>
            <a:spLocks noGrp="1"/>
          </p:cNvSpPr>
          <p:nvPr>
            <p:ph idx="1"/>
          </p:nvPr>
        </p:nvSpPr>
        <p:spPr>
          <a:xfrm>
            <a:off x="1124465" y="1566000"/>
            <a:ext cx="9675340" cy="5291999"/>
          </a:xfrm>
        </p:spPr>
        <p:txBody>
          <a:bodyPr>
            <a:normAutofit/>
          </a:bodyPr>
          <a:lstStyle/>
          <a:p>
            <a:r>
              <a:rPr lang="en-GB" sz="2400" dirty="0"/>
              <a:t>the denial of systemic, historical, and ongoing </a:t>
            </a:r>
            <a:r>
              <a:rPr lang="en-GB" sz="2400" b="1" dirty="0"/>
              <a:t>violence</a:t>
            </a:r>
            <a:r>
              <a:rPr lang="en-GB" sz="2400" dirty="0"/>
              <a:t> and of complicity in harm</a:t>
            </a:r>
          </a:p>
          <a:p>
            <a:pPr lvl="1"/>
            <a:r>
              <a:rPr lang="en-GB" sz="1800" dirty="0"/>
              <a:t>(the fact that our comforts, securities, and enjoyments are subsidized </a:t>
            </a:r>
            <a:br>
              <a:rPr lang="en-GB" sz="1800" dirty="0"/>
            </a:br>
            <a:r>
              <a:rPr lang="en-GB" sz="1800" dirty="0"/>
              <a:t>by expropriation and exploitation elsewhere);</a:t>
            </a:r>
          </a:p>
          <a:p>
            <a:r>
              <a:rPr lang="en-GB" sz="2400" dirty="0"/>
              <a:t>the denial of the </a:t>
            </a:r>
            <a:r>
              <a:rPr lang="en-GB" sz="2400" b="1" dirty="0"/>
              <a:t>limits</a:t>
            </a:r>
            <a:r>
              <a:rPr lang="en-GB" sz="2400" dirty="0"/>
              <a:t> of the planet and of the unsustainability of modernity/coloniality</a:t>
            </a:r>
          </a:p>
          <a:p>
            <a:pPr lvl="1"/>
            <a:r>
              <a:rPr lang="en-GB" sz="1800" dirty="0"/>
              <a:t>(the fact that the finite earth-metabolism cannot sustain exponential growth, consumption, extraction, exploitation, and expropriation indefinitely);</a:t>
            </a:r>
          </a:p>
          <a:p>
            <a:r>
              <a:rPr lang="en-GB" sz="2400" dirty="0"/>
              <a:t>the denial of </a:t>
            </a:r>
            <a:r>
              <a:rPr lang="en-GB" sz="2400" b="1" dirty="0"/>
              <a:t>entanglement</a:t>
            </a:r>
          </a:p>
          <a:p>
            <a:pPr lvl="1"/>
            <a:r>
              <a:rPr lang="en-GB" sz="1800" dirty="0"/>
              <a:t>(our insistence in seeing ourselves as separate from each other and the land, rather than ‘entangled’ within a wider living metabolism that is bio-intelligent);</a:t>
            </a:r>
          </a:p>
          <a:p>
            <a:r>
              <a:rPr lang="en-GB" sz="2400" dirty="0"/>
              <a:t>the denial of the magnitude and </a:t>
            </a:r>
            <a:r>
              <a:rPr lang="en-GB" sz="2400" b="1" dirty="0"/>
              <a:t>complexity</a:t>
            </a:r>
            <a:r>
              <a:rPr lang="en-GB" sz="2400" dirty="0"/>
              <a:t> of the problems we need to face together</a:t>
            </a:r>
          </a:p>
          <a:p>
            <a:pPr lvl="1"/>
            <a:r>
              <a:rPr lang="en-GB" sz="1800" dirty="0"/>
              <a:t>(the tendency to look for simplistic solutions that make us feel and look good and that may address symptoms, but not the root causes, of our collective complex predicament).</a:t>
            </a:r>
          </a:p>
        </p:txBody>
      </p:sp>
      <p:sp>
        <p:nvSpPr>
          <p:cNvPr id="4" name="Slide Number Placeholder 3">
            <a:extLst>
              <a:ext uri="{FF2B5EF4-FFF2-40B4-BE49-F238E27FC236}">
                <a16:creationId xmlns:a16="http://schemas.microsoft.com/office/drawing/2014/main" id="{3C41671D-16C1-CB6A-BF8A-D512FE433EB1}"/>
              </a:ext>
            </a:extLst>
          </p:cNvPr>
          <p:cNvSpPr>
            <a:spLocks noGrp="1"/>
          </p:cNvSpPr>
          <p:nvPr>
            <p:ph type="sldNum" sz="quarter" idx="12"/>
          </p:nvPr>
        </p:nvSpPr>
        <p:spPr/>
        <p:txBody>
          <a:bodyPr/>
          <a:lstStyle/>
          <a:p>
            <a:fld id="{9CD8D479-8942-46E8-A226-A4E01F7A105C}" type="slidenum">
              <a:rPr lang="en-US" smtClean="0"/>
              <a:t>13</a:t>
            </a:fld>
            <a:endParaRPr lang="en-US"/>
          </a:p>
        </p:txBody>
      </p:sp>
      <p:pic>
        <p:nvPicPr>
          <p:cNvPr id="10242" name="Picture 2" descr="Hospicing Modernity: Facing Humanity's ...">
            <a:extLst>
              <a:ext uri="{FF2B5EF4-FFF2-40B4-BE49-F238E27FC236}">
                <a16:creationId xmlns:a16="http://schemas.microsoft.com/office/drawing/2014/main" id="{2899CF32-646A-0AA4-786D-BF97E23900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1102" y="164238"/>
            <a:ext cx="1717997" cy="2581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73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le of leaves and trees&#10;&#10;Description automatically generated">
            <a:extLst>
              <a:ext uri="{FF2B5EF4-FFF2-40B4-BE49-F238E27FC236}">
                <a16:creationId xmlns:a16="http://schemas.microsoft.com/office/drawing/2014/main" id="{06E61E9A-FCE0-C43E-5AA6-A3D4019E63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705" r="-34"/>
          <a:stretch>
            <a:fillRect/>
          </a:stretch>
        </p:blipFill>
        <p:spPr>
          <a:xfrm rot="5400000">
            <a:off x="2657467" y="-2655066"/>
            <a:ext cx="6879465" cy="12189600"/>
          </a:xfrm>
          <a:prstGeom prst="rect">
            <a:avLst/>
          </a:prstGeom>
          <a:noFill/>
        </p:spPr>
      </p:pic>
      <p:pic>
        <p:nvPicPr>
          <p:cNvPr id="6" name="Content Placeholder 5" descr="A tree with a light bulb in it&#10;&#10;AI-generated content may be incorrect.">
            <a:extLst>
              <a:ext uri="{FF2B5EF4-FFF2-40B4-BE49-F238E27FC236}">
                <a16:creationId xmlns:a16="http://schemas.microsoft.com/office/drawing/2014/main" id="{F433C59D-C210-1340-953A-0C7669316B0F}"/>
              </a:ext>
            </a:extLst>
          </p:cNvPr>
          <p:cNvPicPr>
            <a:picLocks noGrp="1" noChangeAspect="1"/>
          </p:cNvPicPr>
          <p:nvPr>
            <p:ph sz="half" idx="1"/>
          </p:nvPr>
        </p:nvPicPr>
        <p:blipFill>
          <a:blip r:embed="rId3"/>
          <a:stretch>
            <a:fillRect/>
          </a:stretch>
        </p:blipFill>
        <p:spPr>
          <a:xfrm>
            <a:off x="4232375" y="-1"/>
            <a:ext cx="5143500" cy="6858001"/>
          </a:xfrm>
        </p:spPr>
      </p:pic>
      <p:sp>
        <p:nvSpPr>
          <p:cNvPr id="10" name="Content Placeholder 3">
            <a:extLst>
              <a:ext uri="{FF2B5EF4-FFF2-40B4-BE49-F238E27FC236}">
                <a16:creationId xmlns:a16="http://schemas.microsoft.com/office/drawing/2014/main" id="{9F0FF907-8A66-0A31-9F9E-5BB14630BDEF}"/>
              </a:ext>
            </a:extLst>
          </p:cNvPr>
          <p:cNvSpPr txBox="1">
            <a:spLocks/>
          </p:cNvSpPr>
          <p:nvPr/>
        </p:nvSpPr>
        <p:spPr>
          <a:xfrm>
            <a:off x="457200" y="467401"/>
            <a:ext cx="5880803" cy="473504"/>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sz="5000" baseline="30000" dirty="0">
                <a:ea typeface="DengXian" panose="02010600030101010101" pitchFamily="2" charset="-122"/>
                <a:cs typeface="Times New Roman" panose="02020603050405020304" pitchFamily="18" charset="0"/>
              </a:rPr>
              <a:t>facing and following our shit</a:t>
            </a:r>
          </a:p>
        </p:txBody>
      </p:sp>
      <p:sp>
        <p:nvSpPr>
          <p:cNvPr id="11" name="Content Placeholder 3">
            <a:extLst>
              <a:ext uri="{FF2B5EF4-FFF2-40B4-BE49-F238E27FC236}">
                <a16:creationId xmlns:a16="http://schemas.microsoft.com/office/drawing/2014/main" id="{AA10457E-4646-5AB4-1FD8-26E9D82AE0BA}"/>
              </a:ext>
            </a:extLst>
          </p:cNvPr>
          <p:cNvSpPr txBox="1">
            <a:spLocks/>
          </p:cNvSpPr>
          <p:nvPr/>
        </p:nvSpPr>
        <p:spPr>
          <a:xfrm>
            <a:off x="2481580" y="1756213"/>
            <a:ext cx="2323947" cy="3221803"/>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a:lnSpc>
                <a:spcPct val="110000"/>
              </a:lnSpc>
              <a:spcBef>
                <a:spcPts val="0"/>
              </a:spcBef>
              <a:spcAft>
                <a:spcPts val="1200"/>
              </a:spcAft>
            </a:pPr>
            <a:r>
              <a:rPr lang="en-GB" dirty="0"/>
              <a:t>denials</a:t>
            </a:r>
          </a:p>
          <a:p>
            <a:pPr>
              <a:lnSpc>
                <a:spcPct val="110000"/>
              </a:lnSpc>
              <a:spcBef>
                <a:spcPts val="0"/>
              </a:spcBef>
              <a:spcAft>
                <a:spcPts val="1200"/>
              </a:spcAft>
            </a:pPr>
            <a:r>
              <a:rPr lang="en-GB" dirty="0"/>
              <a:t>shame</a:t>
            </a:r>
          </a:p>
          <a:p>
            <a:pPr>
              <a:lnSpc>
                <a:spcPct val="110000"/>
              </a:lnSpc>
              <a:spcBef>
                <a:spcPts val="0"/>
              </a:spcBef>
              <a:spcAft>
                <a:spcPts val="1200"/>
              </a:spcAft>
            </a:pPr>
            <a:r>
              <a:rPr lang="en-GB" dirty="0"/>
              <a:t>disgust</a:t>
            </a:r>
          </a:p>
          <a:p>
            <a:pPr>
              <a:lnSpc>
                <a:spcPct val="110000"/>
              </a:lnSpc>
              <a:spcBef>
                <a:spcPts val="0"/>
              </a:spcBef>
              <a:spcAft>
                <a:spcPts val="1200"/>
              </a:spcAft>
            </a:pPr>
            <a:r>
              <a:rPr lang="en-GB" dirty="0"/>
              <a:t>disconnection</a:t>
            </a:r>
          </a:p>
          <a:p>
            <a:pPr>
              <a:lnSpc>
                <a:spcPct val="110000"/>
              </a:lnSpc>
              <a:spcBef>
                <a:spcPts val="0"/>
              </a:spcBef>
              <a:spcAft>
                <a:spcPts val="1200"/>
              </a:spcAft>
            </a:pPr>
            <a:r>
              <a:rPr lang="en-GB" dirty="0"/>
              <a:t>dissociation</a:t>
            </a:r>
          </a:p>
          <a:p>
            <a:pPr>
              <a:lnSpc>
                <a:spcPct val="110000"/>
              </a:lnSpc>
              <a:spcBef>
                <a:spcPts val="0"/>
              </a:spcBef>
              <a:spcAft>
                <a:spcPts val="1200"/>
              </a:spcAft>
            </a:pPr>
            <a:r>
              <a:rPr lang="en-GB" dirty="0"/>
              <a:t>dis-placement</a:t>
            </a:r>
          </a:p>
        </p:txBody>
      </p:sp>
      <p:sp>
        <p:nvSpPr>
          <p:cNvPr id="15" name="Content Placeholder 3">
            <a:extLst>
              <a:ext uri="{FF2B5EF4-FFF2-40B4-BE49-F238E27FC236}">
                <a16:creationId xmlns:a16="http://schemas.microsoft.com/office/drawing/2014/main" id="{E45E55AF-A5E7-1C16-4168-1D40C1F734B3}"/>
              </a:ext>
            </a:extLst>
          </p:cNvPr>
          <p:cNvSpPr txBox="1">
            <a:spLocks/>
          </p:cNvSpPr>
          <p:nvPr/>
        </p:nvSpPr>
        <p:spPr>
          <a:xfrm>
            <a:off x="483034" y="5407831"/>
            <a:ext cx="4682833" cy="1041821"/>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dirty="0"/>
              <a:t>‘this shit is killing you, too, however much more softly’ </a:t>
            </a:r>
            <a:r>
              <a:rPr lang="en-GB" sz="1800" dirty="0"/>
              <a:t>(Fred Moten) </a:t>
            </a:r>
            <a:endParaRPr lang="en-GB" sz="1800" baseline="30000" dirty="0">
              <a:ea typeface="DengXian" panose="02010600030101010101" pitchFamily="2" charset="-122"/>
              <a:cs typeface="Times New Roman" panose="02020603050405020304" pitchFamily="18" charset="0"/>
            </a:endParaRPr>
          </a:p>
        </p:txBody>
      </p:sp>
      <p:pic>
        <p:nvPicPr>
          <p:cNvPr id="8194" name="Picture 2" descr="Undercommons, The: Fugitive Planning ...">
            <a:extLst>
              <a:ext uri="{FF2B5EF4-FFF2-40B4-BE49-F238E27FC236}">
                <a16:creationId xmlns:a16="http://schemas.microsoft.com/office/drawing/2014/main" id="{EDC173B9-55D9-0194-A77A-425933020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705" y="2898820"/>
            <a:ext cx="1580321" cy="2458277"/>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3">
            <a:extLst>
              <a:ext uri="{FF2B5EF4-FFF2-40B4-BE49-F238E27FC236}">
                <a16:creationId xmlns:a16="http://schemas.microsoft.com/office/drawing/2014/main" id="{9A2F8F37-52BB-3B48-6B62-547C1E3C2609}"/>
              </a:ext>
            </a:extLst>
          </p:cNvPr>
          <p:cNvSpPr txBox="1">
            <a:spLocks/>
          </p:cNvSpPr>
          <p:nvPr/>
        </p:nvSpPr>
        <p:spPr>
          <a:xfrm>
            <a:off x="8758035" y="3858116"/>
            <a:ext cx="2359606" cy="1924268"/>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sz="2400" dirty="0"/>
              <a:t>invitations to ecosystem (multi-species) intimacies</a:t>
            </a:r>
            <a:endParaRPr lang="en-GB" sz="2400" baseline="30000" dirty="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73336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dissolve">
                                      <p:cBhvr>
                                        <p:cTn id="7" dur="500"/>
                                        <p:tgtEl>
                                          <p:spTgt spid="819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53C45-8B18-7881-4521-1FB0700512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DBE026-4D3E-F96E-48AE-0A0AC0BC4038}"/>
              </a:ext>
            </a:extLst>
          </p:cNvPr>
          <p:cNvSpPr>
            <a:spLocks noGrp="1"/>
          </p:cNvSpPr>
          <p:nvPr>
            <p:ph sz="half" idx="1"/>
          </p:nvPr>
        </p:nvSpPr>
        <p:spPr/>
        <p:txBody>
          <a:bodyPr/>
          <a:lstStyle/>
          <a:p>
            <a:endParaRPr lang="en-US"/>
          </a:p>
        </p:txBody>
      </p:sp>
      <p:pic>
        <p:nvPicPr>
          <p:cNvPr id="8" name="Content Placeholder 8" descr="A pile of leaves and trees&#10;&#10;Description automatically generated">
            <a:extLst>
              <a:ext uri="{FF2B5EF4-FFF2-40B4-BE49-F238E27FC236}">
                <a16:creationId xmlns:a16="http://schemas.microsoft.com/office/drawing/2014/main" id="{E578F43A-1A86-FFC0-2EDB-76CD12A0C8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705" r="-34"/>
          <a:stretch>
            <a:fillRect/>
          </a:stretch>
        </p:blipFill>
        <p:spPr>
          <a:xfrm rot="5400000">
            <a:off x="2657468" y="-2655067"/>
            <a:ext cx="6879465" cy="12189600"/>
          </a:xfrm>
          <a:prstGeom prst="rect">
            <a:avLst/>
          </a:prstGeom>
          <a:noFill/>
        </p:spPr>
      </p:pic>
      <p:pic>
        <p:nvPicPr>
          <p:cNvPr id="7" name="Picture 6">
            <a:extLst>
              <a:ext uri="{FF2B5EF4-FFF2-40B4-BE49-F238E27FC236}">
                <a16:creationId xmlns:a16="http://schemas.microsoft.com/office/drawing/2014/main" id="{23B20BFF-6068-CD95-5553-21CAA3853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84494" cy="6858000"/>
          </a:xfrm>
          <a:prstGeom prst="rect">
            <a:avLst/>
          </a:prstGeom>
        </p:spPr>
      </p:pic>
      <p:sp>
        <p:nvSpPr>
          <p:cNvPr id="9" name="Content Placeholder 3">
            <a:extLst>
              <a:ext uri="{FF2B5EF4-FFF2-40B4-BE49-F238E27FC236}">
                <a16:creationId xmlns:a16="http://schemas.microsoft.com/office/drawing/2014/main" id="{52B3DCE8-70AF-ECBC-DD39-FF8356497135}"/>
              </a:ext>
            </a:extLst>
          </p:cNvPr>
          <p:cNvSpPr txBox="1">
            <a:spLocks/>
          </p:cNvSpPr>
          <p:nvPr/>
        </p:nvSpPr>
        <p:spPr>
          <a:xfrm>
            <a:off x="224573" y="6078560"/>
            <a:ext cx="1745880" cy="610925"/>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sz="2400" baseline="30000" dirty="0">
                <a:ea typeface="DengXian" panose="02010600030101010101" pitchFamily="2" charset="-122"/>
                <a:cs typeface="Times New Roman" panose="02020603050405020304" pitchFamily="18" charset="0"/>
              </a:rPr>
              <a:t>Gethsemane</a:t>
            </a:r>
            <a:br>
              <a:rPr lang="en-GB" sz="2000" baseline="30000" dirty="0">
                <a:ea typeface="DengXian" panose="02010600030101010101" pitchFamily="2" charset="-122"/>
                <a:cs typeface="Times New Roman" panose="02020603050405020304" pitchFamily="18" charset="0"/>
              </a:rPr>
            </a:br>
            <a:r>
              <a:rPr lang="en-GB" sz="2000" baseline="30000" dirty="0">
                <a:ea typeface="DengXian" panose="02010600030101010101" pitchFamily="2" charset="-122"/>
                <a:cs typeface="Times New Roman" panose="02020603050405020304" pitchFamily="18" charset="0"/>
              </a:rPr>
              <a:t>(Michael Cook)</a:t>
            </a:r>
          </a:p>
        </p:txBody>
      </p:sp>
      <p:sp>
        <p:nvSpPr>
          <p:cNvPr id="10" name="Content Placeholder 3">
            <a:extLst>
              <a:ext uri="{FF2B5EF4-FFF2-40B4-BE49-F238E27FC236}">
                <a16:creationId xmlns:a16="http://schemas.microsoft.com/office/drawing/2014/main" id="{A5326804-08C2-5CDA-86D8-2CF24BF877BA}"/>
              </a:ext>
            </a:extLst>
          </p:cNvPr>
          <p:cNvSpPr txBox="1">
            <a:spLocks/>
          </p:cNvSpPr>
          <p:nvPr/>
        </p:nvSpPr>
        <p:spPr>
          <a:xfrm>
            <a:off x="306060" y="351045"/>
            <a:ext cx="3274541" cy="489863"/>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sz="5000" baseline="30000" dirty="0">
                <a:ea typeface="DengXian" panose="02010600030101010101" pitchFamily="2" charset="-122"/>
                <a:cs typeface="Times New Roman" panose="02020603050405020304" pitchFamily="18" charset="0"/>
              </a:rPr>
              <a:t>hope…? or love?</a:t>
            </a:r>
          </a:p>
        </p:txBody>
      </p:sp>
      <p:sp>
        <p:nvSpPr>
          <p:cNvPr id="11" name="Content Placeholder 3">
            <a:extLst>
              <a:ext uri="{FF2B5EF4-FFF2-40B4-BE49-F238E27FC236}">
                <a16:creationId xmlns:a16="http://schemas.microsoft.com/office/drawing/2014/main" id="{BC8BC568-78DF-05DA-6482-004C0193E2EC}"/>
              </a:ext>
            </a:extLst>
          </p:cNvPr>
          <p:cNvSpPr txBox="1">
            <a:spLocks/>
          </p:cNvSpPr>
          <p:nvPr/>
        </p:nvSpPr>
        <p:spPr>
          <a:xfrm>
            <a:off x="5422604" y="479826"/>
            <a:ext cx="5507666" cy="2008194"/>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dirty="0"/>
              <a:t>‘</a:t>
            </a:r>
            <a:r>
              <a:rPr lang="en-GB" b="1" dirty="0"/>
              <a:t>hope is essential </a:t>
            </a:r>
            <a:r>
              <a:rPr lang="en-GB" dirty="0"/>
              <a:t>because it motivates… </a:t>
            </a:r>
            <a:r>
              <a:rPr lang="en-GB" b="1" dirty="0"/>
              <a:t>hope is dangerous </a:t>
            </a:r>
            <a:r>
              <a:rPr lang="en-GB" dirty="0"/>
              <a:t>because it keeps you from facing how bad things really are and responding appropriately.’ </a:t>
            </a:r>
          </a:p>
          <a:p>
            <a:pPr marL="0" indent="0" algn="ctr">
              <a:lnSpc>
                <a:spcPct val="110000"/>
              </a:lnSpc>
              <a:spcBef>
                <a:spcPts val="0"/>
              </a:spcBef>
              <a:spcAft>
                <a:spcPts val="1200"/>
              </a:spcAft>
              <a:buNone/>
            </a:pPr>
            <a:r>
              <a:rPr lang="en-GB" sz="1800" baseline="30000" dirty="0">
                <a:ea typeface="DengXian" panose="02010600030101010101" pitchFamily="2" charset="-122"/>
                <a:cs typeface="Times New Roman" panose="02020603050405020304" pitchFamily="18" charset="0"/>
              </a:rPr>
              <a:t>(Brian McLaren, </a:t>
            </a:r>
            <a:r>
              <a:rPr lang="en-GB" sz="1800" i="1" baseline="30000" dirty="0">
                <a:ea typeface="DengXian" panose="02010600030101010101" pitchFamily="2" charset="-122"/>
                <a:cs typeface="Times New Roman" panose="02020603050405020304" pitchFamily="18" charset="0"/>
              </a:rPr>
              <a:t>Life After Doom</a:t>
            </a:r>
            <a:r>
              <a:rPr lang="en-GB" sz="1800" baseline="30000" dirty="0">
                <a:ea typeface="DengXian" panose="02010600030101010101" pitchFamily="2" charset="-122"/>
                <a:cs typeface="Times New Roman" panose="02020603050405020304" pitchFamily="18" charset="0"/>
              </a:rPr>
              <a:t>)</a:t>
            </a:r>
          </a:p>
        </p:txBody>
      </p:sp>
      <p:sp>
        <p:nvSpPr>
          <p:cNvPr id="12" name="Content Placeholder 3">
            <a:extLst>
              <a:ext uri="{FF2B5EF4-FFF2-40B4-BE49-F238E27FC236}">
                <a16:creationId xmlns:a16="http://schemas.microsoft.com/office/drawing/2014/main" id="{FB2C90E9-0E7C-2359-D875-FCDAD88DB4D7}"/>
              </a:ext>
            </a:extLst>
          </p:cNvPr>
          <p:cNvSpPr txBox="1">
            <a:spLocks/>
          </p:cNvSpPr>
          <p:nvPr/>
        </p:nvSpPr>
        <p:spPr>
          <a:xfrm>
            <a:off x="4274288" y="2775991"/>
            <a:ext cx="6655982" cy="966670"/>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dirty="0"/>
              <a:t>‘Our great mistake is that </a:t>
            </a:r>
            <a:r>
              <a:rPr lang="en-GB" b="1" dirty="0"/>
              <a:t>we tie hope to outcome</a:t>
            </a:r>
            <a:r>
              <a:rPr lang="en-GB" dirty="0"/>
              <a:t>.’ </a:t>
            </a:r>
          </a:p>
          <a:p>
            <a:pPr marL="0" indent="0" algn="ctr">
              <a:lnSpc>
                <a:spcPct val="110000"/>
              </a:lnSpc>
              <a:spcBef>
                <a:spcPts val="0"/>
              </a:spcBef>
              <a:spcAft>
                <a:spcPts val="1200"/>
              </a:spcAft>
              <a:buNone/>
            </a:pPr>
            <a:r>
              <a:rPr lang="en-GB" sz="1800" baseline="30000" dirty="0">
                <a:ea typeface="DengXian" panose="02010600030101010101" pitchFamily="2" charset="-122"/>
                <a:cs typeface="Times New Roman" panose="02020603050405020304" pitchFamily="18" charset="0"/>
              </a:rPr>
              <a:t>(Cynthia Bourgeault)</a:t>
            </a:r>
          </a:p>
        </p:txBody>
      </p:sp>
      <p:sp>
        <p:nvSpPr>
          <p:cNvPr id="13" name="Content Placeholder 3">
            <a:extLst>
              <a:ext uri="{FF2B5EF4-FFF2-40B4-BE49-F238E27FC236}">
                <a16:creationId xmlns:a16="http://schemas.microsoft.com/office/drawing/2014/main" id="{1BF80E2E-1745-206C-0A04-38F292A96A4D}"/>
              </a:ext>
            </a:extLst>
          </p:cNvPr>
          <p:cNvSpPr txBox="1">
            <a:spLocks/>
          </p:cNvSpPr>
          <p:nvPr/>
        </p:nvSpPr>
        <p:spPr>
          <a:xfrm>
            <a:off x="5206668" y="4307077"/>
            <a:ext cx="5723602" cy="2370507"/>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dirty="0"/>
              <a:t>‘Why am I an activist? </a:t>
            </a:r>
            <a:r>
              <a:rPr lang="en-GB" b="1" dirty="0"/>
              <a:t>Because I’m in love</a:t>
            </a:r>
            <a:r>
              <a:rPr lang="en-GB" dirty="0"/>
              <a:t>… And if you love, you act to defend your beloved. Of course results matter to you, but they don’t determine whether or not you make the effort.’ </a:t>
            </a:r>
          </a:p>
          <a:p>
            <a:pPr marL="0" indent="0" algn="ctr">
              <a:lnSpc>
                <a:spcPct val="110000"/>
              </a:lnSpc>
              <a:spcBef>
                <a:spcPts val="0"/>
              </a:spcBef>
              <a:spcAft>
                <a:spcPts val="1200"/>
              </a:spcAft>
              <a:buNone/>
            </a:pPr>
            <a:r>
              <a:rPr lang="en-GB" sz="1800" baseline="30000" dirty="0">
                <a:ea typeface="DengXian" panose="02010600030101010101" pitchFamily="2" charset="-122"/>
                <a:cs typeface="Times New Roman" panose="02020603050405020304" pitchFamily="18" charset="0"/>
              </a:rPr>
              <a:t>(Derrick Jensen)</a:t>
            </a:r>
          </a:p>
        </p:txBody>
      </p:sp>
    </p:spTree>
    <p:extLst>
      <p:ext uri="{BB962C8B-B14F-4D97-AF65-F5344CB8AC3E}">
        <p14:creationId xmlns:p14="http://schemas.microsoft.com/office/powerpoint/2010/main" val="290350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E8613-D05F-2A63-44CF-742B7598F1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CD5ECA-EE76-7833-A34D-A6D51090FB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F0BC463-A83A-DC99-DFFD-7CCBA9021F8F}"/>
              </a:ext>
            </a:extLst>
          </p:cNvPr>
          <p:cNvSpPr>
            <a:spLocks noGrp="1"/>
          </p:cNvSpPr>
          <p:nvPr>
            <p:ph sz="half" idx="1"/>
          </p:nvPr>
        </p:nvSpPr>
        <p:spPr/>
        <p:txBody>
          <a:bodyPr/>
          <a:lstStyle/>
          <a:p>
            <a:endParaRPr lang="en-US"/>
          </a:p>
        </p:txBody>
      </p:sp>
      <p:pic>
        <p:nvPicPr>
          <p:cNvPr id="8" name="Content Placeholder 8" descr="A pile of leaves and trees&#10;&#10;Description automatically generated">
            <a:extLst>
              <a:ext uri="{FF2B5EF4-FFF2-40B4-BE49-F238E27FC236}">
                <a16:creationId xmlns:a16="http://schemas.microsoft.com/office/drawing/2014/main" id="{62135D1C-3B0D-2613-9B32-5AD7425040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705" r="-34"/>
          <a:stretch>
            <a:fillRect/>
          </a:stretch>
        </p:blipFill>
        <p:spPr>
          <a:xfrm rot="5400000">
            <a:off x="2657468" y="-2655067"/>
            <a:ext cx="6879465" cy="12189600"/>
          </a:xfrm>
          <a:prstGeom prst="rect">
            <a:avLst/>
          </a:prstGeom>
          <a:noFill/>
        </p:spPr>
      </p:pic>
      <p:pic>
        <p:nvPicPr>
          <p:cNvPr id="7" name="Picture 6">
            <a:extLst>
              <a:ext uri="{FF2B5EF4-FFF2-40B4-BE49-F238E27FC236}">
                <a16:creationId xmlns:a16="http://schemas.microsoft.com/office/drawing/2014/main" id="{F04C283A-376D-E0B3-C756-B37A3052B6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84494" cy="6858000"/>
          </a:xfrm>
          <a:prstGeom prst="rect">
            <a:avLst/>
          </a:prstGeom>
        </p:spPr>
      </p:pic>
      <p:sp>
        <p:nvSpPr>
          <p:cNvPr id="10" name="Content Placeholder 3">
            <a:extLst>
              <a:ext uri="{FF2B5EF4-FFF2-40B4-BE49-F238E27FC236}">
                <a16:creationId xmlns:a16="http://schemas.microsoft.com/office/drawing/2014/main" id="{11232E0E-068D-84D0-1D4A-A8220A1A92B4}"/>
              </a:ext>
            </a:extLst>
          </p:cNvPr>
          <p:cNvSpPr txBox="1">
            <a:spLocks/>
          </p:cNvSpPr>
          <p:nvPr/>
        </p:nvSpPr>
        <p:spPr>
          <a:xfrm>
            <a:off x="306060" y="351045"/>
            <a:ext cx="3274541" cy="489863"/>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sz="5000" baseline="30000" dirty="0">
                <a:ea typeface="DengXian" panose="02010600030101010101" pitchFamily="2" charset="-122"/>
                <a:cs typeface="Times New Roman" panose="02020603050405020304" pitchFamily="18" charset="0"/>
              </a:rPr>
              <a:t>hope…? or love?</a:t>
            </a:r>
          </a:p>
        </p:txBody>
      </p:sp>
      <p:sp>
        <p:nvSpPr>
          <p:cNvPr id="4" name="Content Placeholder 3">
            <a:extLst>
              <a:ext uri="{FF2B5EF4-FFF2-40B4-BE49-F238E27FC236}">
                <a16:creationId xmlns:a16="http://schemas.microsoft.com/office/drawing/2014/main" id="{F088621B-B975-4A08-C0D8-D354C517F100}"/>
              </a:ext>
            </a:extLst>
          </p:cNvPr>
          <p:cNvSpPr txBox="1">
            <a:spLocks/>
          </p:cNvSpPr>
          <p:nvPr/>
        </p:nvSpPr>
        <p:spPr>
          <a:xfrm>
            <a:off x="4416402" y="371243"/>
            <a:ext cx="7420294" cy="1966646"/>
          </a:xfrm>
          <a:prstGeom prst="rect">
            <a:avLst/>
          </a:prstGeom>
          <a:solidFill>
            <a:schemeClr val="bg1">
              <a:alpha val="86000"/>
            </a:schemeClr>
          </a:solidFill>
        </p:spPr>
        <p:txBody>
          <a:bodyPr vert="horz" lIns="91440" tIns="45720" rIns="91440" bIns="4572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600"/>
              </a:spcAft>
              <a:buFont typeface="Arial" panose="020B0604020202020204" pitchFamily="34" charset="0"/>
              <a:buNone/>
            </a:pPr>
            <a:r>
              <a:rPr lang="en-GB" dirty="0"/>
              <a:t>‘Knowing that you love the earth changes you, activates you to defend and protect and celebrate. But when you feel that </a:t>
            </a:r>
            <a:r>
              <a:rPr lang="en-GB" b="1" dirty="0"/>
              <a:t>the earth loves you in return</a:t>
            </a:r>
            <a:r>
              <a:rPr lang="en-GB" dirty="0"/>
              <a:t>, that feeling transforms the relationship from a one-way street into a sacred bond.’</a:t>
            </a:r>
          </a:p>
          <a:p>
            <a:pPr marL="0" indent="0" algn="ctr">
              <a:lnSpc>
                <a:spcPct val="110000"/>
              </a:lnSpc>
              <a:spcBef>
                <a:spcPts val="0"/>
              </a:spcBef>
              <a:spcAft>
                <a:spcPts val="600"/>
              </a:spcAft>
              <a:buFont typeface="Arial" panose="020B0604020202020204" pitchFamily="34" charset="0"/>
              <a:buNone/>
            </a:pPr>
            <a:r>
              <a:rPr lang="en-GB" sz="1600" dirty="0"/>
              <a:t>(Robin Wall Kimmerer)</a:t>
            </a:r>
          </a:p>
        </p:txBody>
      </p:sp>
      <p:sp>
        <p:nvSpPr>
          <p:cNvPr id="5" name="Content Placeholder 3">
            <a:extLst>
              <a:ext uri="{FF2B5EF4-FFF2-40B4-BE49-F238E27FC236}">
                <a16:creationId xmlns:a16="http://schemas.microsoft.com/office/drawing/2014/main" id="{14AC6C30-067A-DBBB-5D60-366AFED579FD}"/>
              </a:ext>
            </a:extLst>
          </p:cNvPr>
          <p:cNvSpPr txBox="1">
            <a:spLocks/>
          </p:cNvSpPr>
          <p:nvPr/>
        </p:nvSpPr>
        <p:spPr>
          <a:xfrm>
            <a:off x="1084521" y="2572360"/>
            <a:ext cx="10745087" cy="1552587"/>
          </a:xfrm>
          <a:prstGeom prst="rect">
            <a:avLst/>
          </a:prstGeom>
          <a:solidFill>
            <a:schemeClr val="bg1">
              <a:alpha val="86000"/>
            </a:schemeClr>
          </a:solidFill>
        </p:spPr>
        <p:txBody>
          <a:bodyPr vert="horz" lIns="91440" tIns="45720" rIns="91440" bIns="4572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600"/>
              </a:spcAft>
              <a:buNone/>
            </a:pPr>
            <a:r>
              <a:rPr lang="en-GB" dirty="0"/>
              <a:t>‘The signs are all around us. We can see them springing up like wildflowers after the prairie rain. … Sometimes, in this troubled world of ours, we forget that love is all around us. … </a:t>
            </a:r>
            <a:r>
              <a:rPr lang="en-GB" b="1" dirty="0"/>
              <a:t>small signs of love are everywhere</a:t>
            </a:r>
            <a:r>
              <a:rPr lang="en-GB" dirty="0"/>
              <a:t>. The more you look, the more you will see.’ </a:t>
            </a:r>
          </a:p>
          <a:p>
            <a:pPr marL="0" indent="0" algn="ctr">
              <a:lnSpc>
                <a:spcPct val="110000"/>
              </a:lnSpc>
              <a:spcBef>
                <a:spcPts val="0"/>
              </a:spcBef>
              <a:spcAft>
                <a:spcPts val="600"/>
              </a:spcAft>
              <a:buNone/>
            </a:pPr>
            <a:r>
              <a:rPr lang="en-GB" sz="1600" dirty="0"/>
              <a:t>(Steven Charleston)</a:t>
            </a:r>
          </a:p>
        </p:txBody>
      </p:sp>
      <p:sp>
        <p:nvSpPr>
          <p:cNvPr id="6" name="Content Placeholder 3">
            <a:extLst>
              <a:ext uri="{FF2B5EF4-FFF2-40B4-BE49-F238E27FC236}">
                <a16:creationId xmlns:a16="http://schemas.microsoft.com/office/drawing/2014/main" id="{01E703C2-E43C-EB6E-4E84-54CFD33E8768}"/>
              </a:ext>
            </a:extLst>
          </p:cNvPr>
          <p:cNvSpPr>
            <a:spLocks noGrp="1"/>
          </p:cNvSpPr>
          <p:nvPr>
            <p:ph sz="half" idx="2"/>
          </p:nvPr>
        </p:nvSpPr>
        <p:spPr>
          <a:xfrm>
            <a:off x="2594344" y="4508306"/>
            <a:ext cx="6932428" cy="2138649"/>
          </a:xfrm>
          <a:solidFill>
            <a:schemeClr val="bg1">
              <a:alpha val="80000"/>
            </a:schemeClr>
          </a:solidFill>
        </p:spPr>
        <p:txBody>
          <a:bodyPr>
            <a:noAutofit/>
          </a:bodyPr>
          <a:lstStyle/>
          <a:p>
            <a:pPr marL="0" indent="0" algn="ctr">
              <a:lnSpc>
                <a:spcPct val="110000"/>
              </a:lnSpc>
              <a:spcBef>
                <a:spcPts val="0"/>
              </a:spcBef>
              <a:spcAft>
                <a:spcPts val="600"/>
              </a:spcAft>
              <a:buNone/>
            </a:pPr>
            <a:r>
              <a:rPr lang="en-GB" sz="2200" dirty="0"/>
              <a:t>‘When people ask me about the grounds for hope, </a:t>
            </a:r>
            <a:br>
              <a:rPr lang="en-GB" sz="2200" dirty="0"/>
            </a:br>
            <a:r>
              <a:rPr lang="en-GB" sz="2200" dirty="0"/>
              <a:t>I often ask them to think about the grounds for love. </a:t>
            </a:r>
            <a:br>
              <a:rPr lang="en-GB" sz="2200" dirty="0"/>
            </a:br>
            <a:r>
              <a:rPr lang="en-GB" sz="2600" b="1" dirty="0"/>
              <a:t>What do you love, why do you love it, </a:t>
            </a:r>
            <a:br>
              <a:rPr lang="en-GB" sz="2600" b="1" dirty="0"/>
            </a:br>
            <a:r>
              <a:rPr lang="en-GB" sz="2600" b="1" dirty="0"/>
              <a:t>and what do you need to sustain your love?</a:t>
            </a:r>
            <a:r>
              <a:rPr lang="en-GB" sz="2200" dirty="0"/>
              <a:t>’</a:t>
            </a:r>
          </a:p>
          <a:p>
            <a:pPr marL="0" indent="0" algn="ctr">
              <a:lnSpc>
                <a:spcPct val="110000"/>
              </a:lnSpc>
              <a:spcBef>
                <a:spcPts val="0"/>
              </a:spcBef>
              <a:spcAft>
                <a:spcPts val="600"/>
              </a:spcAft>
              <a:buNone/>
            </a:pPr>
            <a:r>
              <a:rPr lang="en-GB" sz="1600" dirty="0"/>
              <a:t>(Norman </a:t>
            </a:r>
            <a:r>
              <a:rPr lang="en-GB" sz="1600" dirty="0" err="1"/>
              <a:t>Wirzba</a:t>
            </a:r>
            <a:r>
              <a:rPr lang="en-GB" sz="1600" dirty="0"/>
              <a:t>)</a:t>
            </a:r>
          </a:p>
        </p:txBody>
      </p:sp>
    </p:spTree>
    <p:extLst>
      <p:ext uri="{BB962C8B-B14F-4D97-AF65-F5344CB8AC3E}">
        <p14:creationId xmlns:p14="http://schemas.microsoft.com/office/powerpoint/2010/main" val="152408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dissolve">
                                      <p:cBhvr>
                                        <p:cTn id="17" dur="500"/>
                                        <p:tgtEl>
                                          <p:spTgt spid="6">
                                            <p:bg/>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dissolve">
                                      <p:cBhvr>
                                        <p:cTn id="20" dur="500"/>
                                        <p:tgtEl>
                                          <p:spTgt spid="6">
                                            <p:txEl>
                                              <p:pRg st="0" end="0"/>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dissolve">
                                      <p:cBhvr>
                                        <p:cTn id="2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85C01-766C-F091-FC0C-CCA61324F3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C59AA0-154C-13D2-D8C7-337527E903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A36236F-4BF3-D77B-9F8A-6948D8812F7D}"/>
              </a:ext>
            </a:extLst>
          </p:cNvPr>
          <p:cNvSpPr>
            <a:spLocks noGrp="1"/>
          </p:cNvSpPr>
          <p:nvPr>
            <p:ph sz="half" idx="1"/>
          </p:nvPr>
        </p:nvSpPr>
        <p:spPr/>
        <p:txBody>
          <a:bodyPr/>
          <a:lstStyle/>
          <a:p>
            <a:endParaRPr lang="en-US"/>
          </a:p>
        </p:txBody>
      </p:sp>
      <p:pic>
        <p:nvPicPr>
          <p:cNvPr id="8" name="Content Placeholder 8" descr="A pile of leaves and trees&#10;&#10;Description automatically generated">
            <a:extLst>
              <a:ext uri="{FF2B5EF4-FFF2-40B4-BE49-F238E27FC236}">
                <a16:creationId xmlns:a16="http://schemas.microsoft.com/office/drawing/2014/main" id="{F523E389-055E-37D0-2025-16C0661D81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705" r="-34"/>
          <a:stretch>
            <a:fillRect/>
          </a:stretch>
        </p:blipFill>
        <p:spPr>
          <a:xfrm rot="5400000">
            <a:off x="2657468" y="-2655067"/>
            <a:ext cx="6879465" cy="12189600"/>
          </a:xfrm>
          <a:prstGeom prst="rect">
            <a:avLst/>
          </a:prstGeom>
          <a:noFill/>
        </p:spPr>
      </p:pic>
      <p:pic>
        <p:nvPicPr>
          <p:cNvPr id="7" name="Picture 6">
            <a:extLst>
              <a:ext uri="{FF2B5EF4-FFF2-40B4-BE49-F238E27FC236}">
                <a16:creationId xmlns:a16="http://schemas.microsoft.com/office/drawing/2014/main" id="{4A40FA64-EF99-7928-559E-5F007C556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84494" cy="6858000"/>
          </a:xfrm>
          <a:prstGeom prst="rect">
            <a:avLst/>
          </a:prstGeom>
        </p:spPr>
      </p:pic>
      <p:sp>
        <p:nvSpPr>
          <p:cNvPr id="10" name="Content Placeholder 3">
            <a:extLst>
              <a:ext uri="{FF2B5EF4-FFF2-40B4-BE49-F238E27FC236}">
                <a16:creationId xmlns:a16="http://schemas.microsoft.com/office/drawing/2014/main" id="{EB9FBB75-D62B-B83F-481D-FC0B853649BA}"/>
              </a:ext>
            </a:extLst>
          </p:cNvPr>
          <p:cNvSpPr txBox="1">
            <a:spLocks/>
          </p:cNvSpPr>
          <p:nvPr/>
        </p:nvSpPr>
        <p:spPr>
          <a:xfrm>
            <a:off x="306060" y="351045"/>
            <a:ext cx="3274541" cy="489863"/>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sz="5000" i="1" baseline="30000" dirty="0">
                <a:ea typeface="DengXian" panose="02010600030101010101" pitchFamily="2" charset="-122"/>
                <a:cs typeface="Times New Roman" panose="02020603050405020304" pitchFamily="18" charset="0"/>
              </a:rPr>
              <a:t>what</a:t>
            </a:r>
            <a:r>
              <a:rPr lang="en-GB" sz="5000" baseline="30000" dirty="0">
                <a:ea typeface="DengXian" panose="02010600030101010101" pitchFamily="2" charset="-122"/>
                <a:cs typeface="Times New Roman" panose="02020603050405020304" pitchFamily="18" charset="0"/>
              </a:rPr>
              <a:t> </a:t>
            </a:r>
            <a:r>
              <a:rPr lang="en-GB" sz="5000" i="1" baseline="30000" dirty="0">
                <a:ea typeface="DengXian" panose="02010600030101010101" pitchFamily="2" charset="-122"/>
                <a:cs typeface="Times New Roman" panose="02020603050405020304" pitchFamily="18" charset="0"/>
              </a:rPr>
              <a:t>is</a:t>
            </a:r>
            <a:r>
              <a:rPr lang="en-GB" sz="5000" baseline="30000" dirty="0">
                <a:ea typeface="DengXian" panose="02010600030101010101" pitchFamily="2" charset="-122"/>
                <a:cs typeface="Times New Roman" panose="02020603050405020304" pitchFamily="18" charset="0"/>
              </a:rPr>
              <a:t> love?</a:t>
            </a:r>
          </a:p>
        </p:txBody>
      </p:sp>
      <p:sp>
        <p:nvSpPr>
          <p:cNvPr id="4" name="Content Placeholder 3">
            <a:extLst>
              <a:ext uri="{FF2B5EF4-FFF2-40B4-BE49-F238E27FC236}">
                <a16:creationId xmlns:a16="http://schemas.microsoft.com/office/drawing/2014/main" id="{9EBAFF76-0D90-5D3C-7379-276866F04DD4}"/>
              </a:ext>
            </a:extLst>
          </p:cNvPr>
          <p:cNvSpPr txBox="1">
            <a:spLocks/>
          </p:cNvSpPr>
          <p:nvPr/>
        </p:nvSpPr>
        <p:spPr>
          <a:xfrm>
            <a:off x="4416402" y="582263"/>
            <a:ext cx="7420294" cy="1319445"/>
          </a:xfrm>
          <a:prstGeom prst="rect">
            <a:avLst/>
          </a:prstGeom>
          <a:solidFill>
            <a:schemeClr val="bg1">
              <a:alpha val="86000"/>
            </a:schemeClr>
          </a:solidFill>
        </p:spPr>
        <p:txBody>
          <a:bodyPr vert="horz" lIns="91440" tIns="45720" rIns="91440" bIns="4572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600"/>
              </a:spcAft>
              <a:buFont typeface="Arial" panose="020B0604020202020204" pitchFamily="34" charset="0"/>
              <a:buNone/>
            </a:pPr>
            <a:r>
              <a:rPr lang="en-GB" dirty="0"/>
              <a:t>‘</a:t>
            </a:r>
            <a:r>
              <a:rPr lang="en-GB" b="1" dirty="0"/>
              <a:t>Love is a form of </a:t>
            </a:r>
            <a:r>
              <a:rPr lang="en-GB" b="1" i="1" dirty="0"/>
              <a:t>sweet labour</a:t>
            </a:r>
            <a:r>
              <a:rPr lang="en-GB" dirty="0"/>
              <a:t>: fierce, bloody, imperfect, and life-giving… </a:t>
            </a:r>
            <a:r>
              <a:rPr lang="en-GB" b="1" dirty="0"/>
              <a:t>a choice we make over and over again</a:t>
            </a:r>
            <a:r>
              <a:rPr lang="en-GB" dirty="0"/>
              <a:t>.</a:t>
            </a:r>
          </a:p>
          <a:p>
            <a:pPr marL="0" indent="0" algn="ctr">
              <a:lnSpc>
                <a:spcPct val="110000"/>
              </a:lnSpc>
              <a:spcBef>
                <a:spcPts val="0"/>
              </a:spcBef>
              <a:spcAft>
                <a:spcPts val="600"/>
              </a:spcAft>
              <a:buFont typeface="Arial" panose="020B0604020202020204" pitchFamily="34" charset="0"/>
              <a:buNone/>
            </a:pPr>
            <a:r>
              <a:rPr lang="en-GB" sz="1600" dirty="0"/>
              <a:t>(Valarie Kaur, </a:t>
            </a:r>
            <a:r>
              <a:rPr lang="en-GB" sz="1600" i="1" dirty="0"/>
              <a:t>See No Stranger</a:t>
            </a:r>
            <a:r>
              <a:rPr lang="en-GB" sz="1600" dirty="0"/>
              <a:t>)</a:t>
            </a:r>
          </a:p>
          <a:p>
            <a:pPr marL="0" indent="0" algn="ctr">
              <a:lnSpc>
                <a:spcPct val="110000"/>
              </a:lnSpc>
              <a:spcBef>
                <a:spcPts val="0"/>
              </a:spcBef>
              <a:spcAft>
                <a:spcPts val="600"/>
              </a:spcAft>
              <a:buNone/>
            </a:pPr>
            <a:endParaRPr lang="en-GB" sz="1600" dirty="0"/>
          </a:p>
        </p:txBody>
      </p:sp>
      <p:sp>
        <p:nvSpPr>
          <p:cNvPr id="13" name="Content Placeholder 3">
            <a:extLst>
              <a:ext uri="{FF2B5EF4-FFF2-40B4-BE49-F238E27FC236}">
                <a16:creationId xmlns:a16="http://schemas.microsoft.com/office/drawing/2014/main" id="{628C1565-583E-19AA-A57F-7A8CA8070AB7}"/>
              </a:ext>
            </a:extLst>
          </p:cNvPr>
          <p:cNvSpPr txBox="1">
            <a:spLocks/>
          </p:cNvSpPr>
          <p:nvPr/>
        </p:nvSpPr>
        <p:spPr>
          <a:xfrm>
            <a:off x="545124" y="2410358"/>
            <a:ext cx="11292916" cy="3621165"/>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300"/>
              </a:spcAft>
              <a:buFont typeface="Arial" panose="020B0604020202020204" pitchFamily="34" charset="0"/>
              <a:buNone/>
            </a:pPr>
            <a:r>
              <a:rPr lang="en-GB" sz="3000" baseline="30000" dirty="0">
                <a:latin typeface="+mj-lt"/>
                <a:ea typeface="DengXian" panose="02010600030101010101" pitchFamily="2" charset="-122"/>
                <a:cs typeface="Arial" panose="020B0604020202020204" pitchFamily="34" charset="0"/>
              </a:rPr>
              <a:t>‘In urgent times, many of us are tempted to address trouble in terms of </a:t>
            </a:r>
            <a:r>
              <a:rPr lang="en-GB" sz="3000" b="1" baseline="30000" dirty="0">
                <a:latin typeface="+mj-lt"/>
                <a:ea typeface="DengXian" panose="02010600030101010101" pitchFamily="2" charset="-122"/>
                <a:cs typeface="Arial" panose="020B0604020202020204" pitchFamily="34" charset="0"/>
              </a:rPr>
              <a:t>making an imagined future safe</a:t>
            </a:r>
            <a:r>
              <a:rPr lang="en-GB" sz="3000" baseline="30000" dirty="0">
                <a:latin typeface="+mj-lt"/>
                <a:ea typeface="DengXian" panose="02010600030101010101" pitchFamily="2" charset="-122"/>
                <a:cs typeface="Arial" panose="020B0604020202020204" pitchFamily="34" charset="0"/>
              </a:rPr>
              <a:t>… </a:t>
            </a:r>
            <a:br>
              <a:rPr lang="en-GB" sz="3000" baseline="30000" dirty="0">
                <a:latin typeface="+mj-lt"/>
                <a:ea typeface="DengXian" panose="02010600030101010101" pitchFamily="2" charset="-122"/>
                <a:cs typeface="Arial" panose="020B0604020202020204" pitchFamily="34" charset="0"/>
              </a:rPr>
            </a:br>
            <a:r>
              <a:rPr lang="en-GB" sz="3000" baseline="30000" dirty="0">
                <a:latin typeface="+mj-lt"/>
                <a:ea typeface="DengXian" panose="02010600030101010101" pitchFamily="2" charset="-122"/>
                <a:cs typeface="Arial" panose="020B0604020202020204" pitchFamily="34" charset="0"/>
              </a:rPr>
              <a:t>a comic faith in technofixes, whether secular or religious…</a:t>
            </a:r>
          </a:p>
          <a:p>
            <a:pPr marL="0" indent="0" algn="ctr">
              <a:lnSpc>
                <a:spcPct val="110000"/>
              </a:lnSpc>
              <a:spcBef>
                <a:spcPts val="0"/>
              </a:spcBef>
              <a:spcAft>
                <a:spcPts val="300"/>
              </a:spcAft>
              <a:buFont typeface="Arial" panose="020B0604020202020204" pitchFamily="34" charset="0"/>
              <a:buNone/>
            </a:pPr>
            <a:r>
              <a:rPr lang="en-US" sz="3000" baseline="30000" dirty="0">
                <a:latin typeface="+mj-lt"/>
                <a:ea typeface="DengXian" panose="02010600030101010101" pitchFamily="2" charset="-122"/>
                <a:cs typeface="Arial" panose="020B0604020202020204" pitchFamily="34" charset="0"/>
              </a:rPr>
              <a:t>...[or to fall into] a position that </a:t>
            </a:r>
            <a:r>
              <a:rPr lang="en-US" sz="3000" b="1" baseline="30000" dirty="0">
                <a:latin typeface="+mj-lt"/>
                <a:ea typeface="DengXian" panose="02010600030101010101" pitchFamily="2" charset="-122"/>
                <a:cs typeface="Arial" panose="020B0604020202020204" pitchFamily="34" charset="0"/>
              </a:rPr>
              <a:t>the game is over</a:t>
            </a:r>
            <a:r>
              <a:rPr lang="en-US" sz="3000" baseline="30000" dirty="0">
                <a:latin typeface="+mj-lt"/>
                <a:ea typeface="DengXian" panose="02010600030101010101" pitchFamily="2" charset="-122"/>
                <a:cs typeface="Arial" panose="020B0604020202020204" pitchFamily="34" charset="0"/>
              </a:rPr>
              <a:t>, it’s too late, there’s no sense trying to make anything any better, or at least no sense having any active trust in each other in working and playing for a resurgent world.</a:t>
            </a:r>
          </a:p>
          <a:p>
            <a:pPr marL="0" indent="0" algn="ctr">
              <a:lnSpc>
                <a:spcPct val="110000"/>
              </a:lnSpc>
              <a:spcBef>
                <a:spcPts val="0"/>
              </a:spcBef>
              <a:spcAft>
                <a:spcPts val="300"/>
              </a:spcAft>
              <a:buFont typeface="Arial" panose="020B0604020202020204" pitchFamily="34" charset="0"/>
              <a:buNone/>
            </a:pPr>
            <a:endParaRPr lang="en-US" sz="1600" baseline="30000" dirty="0">
              <a:latin typeface="+mj-lt"/>
              <a:ea typeface="DengXian" panose="02010600030101010101" pitchFamily="2" charset="-122"/>
              <a:cs typeface="Arial" panose="020B0604020202020204" pitchFamily="34" charset="0"/>
            </a:endParaRPr>
          </a:p>
          <a:p>
            <a:pPr marL="0" indent="0" algn="ctr">
              <a:lnSpc>
                <a:spcPct val="110000"/>
              </a:lnSpc>
              <a:spcBef>
                <a:spcPts val="0"/>
              </a:spcBef>
              <a:spcAft>
                <a:spcPts val="300"/>
              </a:spcAft>
              <a:buNone/>
            </a:pPr>
            <a:r>
              <a:rPr lang="en-GB" sz="3200" b="1" baseline="30000" dirty="0">
                <a:ea typeface="DengXian" panose="02010600030101010101" pitchFamily="2" charset="-122"/>
                <a:cs typeface="Times New Roman" panose="02020603050405020304" pitchFamily="18" charset="0"/>
              </a:rPr>
              <a:t>S</a:t>
            </a:r>
            <a:r>
              <a:rPr lang="en-GB" sz="3200" b="1" baseline="30000" dirty="0">
                <a:effectLst/>
                <a:ea typeface="DengXian" panose="02010600030101010101" pitchFamily="2" charset="-122"/>
                <a:cs typeface="Times New Roman" panose="02020603050405020304" pitchFamily="18" charset="0"/>
              </a:rPr>
              <a:t>taying with the trouble</a:t>
            </a:r>
            <a:r>
              <a:rPr lang="en-GB" sz="3200" baseline="30000" dirty="0">
                <a:effectLst/>
                <a:ea typeface="DengXian" panose="02010600030101010101" pitchFamily="2" charset="-122"/>
                <a:cs typeface="Times New Roman" panose="02020603050405020304" pitchFamily="18" charset="0"/>
              </a:rPr>
              <a:t> requires </a:t>
            </a:r>
            <a:br>
              <a:rPr lang="en-GB" sz="3200" baseline="30000" dirty="0">
                <a:effectLst/>
                <a:ea typeface="DengXian" panose="02010600030101010101" pitchFamily="2" charset="-122"/>
                <a:cs typeface="Times New Roman" panose="02020603050405020304" pitchFamily="18" charset="0"/>
              </a:rPr>
            </a:br>
            <a:r>
              <a:rPr lang="en-GB" sz="3200" b="1" baseline="30000" dirty="0">
                <a:effectLst/>
                <a:ea typeface="DengXian" panose="02010600030101010101" pitchFamily="2" charset="-122"/>
                <a:cs typeface="Times New Roman" panose="02020603050405020304" pitchFamily="18" charset="0"/>
              </a:rPr>
              <a:t>learning to be truly present</a:t>
            </a:r>
            <a:r>
              <a:rPr lang="en-GB" sz="3200" b="1" baseline="30000" dirty="0">
                <a:ea typeface="DengXian" panose="02010600030101010101" pitchFamily="2" charset="-122"/>
                <a:cs typeface="Times New Roman" panose="02020603050405020304" pitchFamily="18" charset="0"/>
              </a:rPr>
              <a:t> … </a:t>
            </a:r>
            <a:r>
              <a:rPr lang="en-GB" sz="3200" baseline="30000" dirty="0">
                <a:effectLst/>
                <a:ea typeface="DengXian" panose="02010600030101010101" pitchFamily="2" charset="-122"/>
                <a:cs typeface="Times New Roman" panose="02020603050405020304" pitchFamily="18" charset="0"/>
              </a:rPr>
              <a:t>as mortal critters entwined…</a:t>
            </a:r>
            <a:r>
              <a:rPr lang="en-GB" sz="3200" baseline="30000" dirty="0">
                <a:ea typeface="DengXian" panose="02010600030101010101" pitchFamily="2" charset="-122"/>
                <a:cs typeface="Times New Roman" panose="02020603050405020304" pitchFamily="18" charset="0"/>
              </a:rPr>
              <a:t> </a:t>
            </a:r>
          </a:p>
          <a:p>
            <a:pPr marL="0" indent="0" algn="ctr">
              <a:lnSpc>
                <a:spcPct val="110000"/>
              </a:lnSpc>
              <a:spcBef>
                <a:spcPts val="0"/>
              </a:spcBef>
              <a:spcAft>
                <a:spcPts val="300"/>
              </a:spcAft>
              <a:buNone/>
            </a:pPr>
            <a:r>
              <a:rPr lang="en-GB" sz="3200" baseline="30000" dirty="0">
                <a:effectLst/>
                <a:ea typeface="DengXian" panose="02010600030101010101" pitchFamily="2" charset="-122"/>
                <a:cs typeface="Times New Roman" panose="02020603050405020304" pitchFamily="18" charset="0"/>
              </a:rPr>
              <a:t>…</a:t>
            </a:r>
            <a:r>
              <a:rPr lang="en-GB" sz="3200" b="1" baseline="30000" dirty="0">
                <a:effectLst/>
                <a:ea typeface="DengXian" panose="02010600030101010101" pitchFamily="2" charset="-122"/>
                <a:cs typeface="Times New Roman" panose="02020603050405020304" pitchFamily="18" charset="0"/>
              </a:rPr>
              <a:t>to make kin </a:t>
            </a:r>
            <a:r>
              <a:rPr lang="en-GB" sz="3200" baseline="30000" dirty="0">
                <a:effectLst/>
                <a:ea typeface="DengXian" panose="02010600030101010101" pitchFamily="2" charset="-122"/>
                <a:cs typeface="Times New Roman" panose="02020603050405020304" pitchFamily="18" charset="0"/>
              </a:rPr>
              <a:t>in lines of inventive connection…</a:t>
            </a:r>
          </a:p>
          <a:p>
            <a:pPr marL="0" indent="0" algn="ctr">
              <a:lnSpc>
                <a:spcPct val="110000"/>
              </a:lnSpc>
              <a:spcBef>
                <a:spcPts val="0"/>
              </a:spcBef>
              <a:spcAft>
                <a:spcPts val="600"/>
              </a:spcAft>
              <a:buNone/>
            </a:pPr>
            <a:r>
              <a:rPr lang="en-GB" sz="3200" baseline="30000" dirty="0">
                <a:ea typeface="DengXian" panose="02010600030101010101" pitchFamily="2" charset="-122"/>
                <a:cs typeface="Times New Roman" panose="02020603050405020304" pitchFamily="18" charset="0"/>
              </a:rPr>
              <a:t>…</a:t>
            </a:r>
            <a:r>
              <a:rPr lang="en-GB" sz="3200" b="1" baseline="30000" dirty="0">
                <a:effectLst/>
                <a:ea typeface="DengXian" panose="02010600030101010101" pitchFamily="2" charset="-122"/>
                <a:cs typeface="Times New Roman" panose="02020603050405020304" pitchFamily="18" charset="0"/>
              </a:rPr>
              <a:t>learning to live and die well with each other </a:t>
            </a:r>
            <a:r>
              <a:rPr lang="en-GB" sz="3200" baseline="30000" dirty="0">
                <a:effectLst/>
                <a:ea typeface="DengXian" panose="02010600030101010101" pitchFamily="2" charset="-122"/>
                <a:cs typeface="Times New Roman" panose="02020603050405020304" pitchFamily="18" charset="0"/>
              </a:rPr>
              <a:t>in a thick present.’</a:t>
            </a:r>
            <a:endParaRPr lang="en-US" sz="3200" baseline="30000" dirty="0">
              <a:latin typeface="+mj-lt"/>
              <a:ea typeface="DengXian" panose="02010600030101010101" pitchFamily="2" charset="-122"/>
              <a:cs typeface="Arial" panose="020B0604020202020204" pitchFamily="34" charset="0"/>
            </a:endParaRPr>
          </a:p>
          <a:p>
            <a:pPr marL="0" indent="0" algn="ctr">
              <a:lnSpc>
                <a:spcPct val="110000"/>
              </a:lnSpc>
              <a:spcBef>
                <a:spcPts val="0"/>
              </a:spcBef>
              <a:spcAft>
                <a:spcPts val="600"/>
              </a:spcAft>
              <a:buFont typeface="Arial" panose="020B0604020202020204" pitchFamily="34" charset="0"/>
              <a:buNone/>
            </a:pPr>
            <a:r>
              <a:rPr lang="en-US" baseline="30000" dirty="0">
                <a:ea typeface="DengXian" panose="02010600030101010101" pitchFamily="2" charset="-122"/>
                <a:cs typeface="Times New Roman" panose="02020603050405020304" pitchFamily="18" charset="0"/>
              </a:rPr>
              <a:t>(Donna Haraway, </a:t>
            </a:r>
            <a:r>
              <a:rPr lang="en-US" i="1" baseline="30000" dirty="0">
                <a:ea typeface="DengXian" panose="02010600030101010101" pitchFamily="2" charset="-122"/>
                <a:cs typeface="Times New Roman" panose="02020603050405020304" pitchFamily="18" charset="0"/>
              </a:rPr>
              <a:t>Staying with the Trouble</a:t>
            </a:r>
            <a:r>
              <a:rPr lang="en-US" baseline="30000" dirty="0">
                <a:ea typeface="DengXian" panose="02010600030101010101" pitchFamily="2" charset="-122"/>
                <a:cs typeface="Times New Roman" panose="02020603050405020304" pitchFamily="18" charset="0"/>
              </a:rPr>
              <a:t>)</a:t>
            </a:r>
          </a:p>
        </p:txBody>
      </p:sp>
    </p:spTree>
    <p:extLst>
      <p:ext uri="{BB962C8B-B14F-4D97-AF65-F5344CB8AC3E}">
        <p14:creationId xmlns:p14="http://schemas.microsoft.com/office/powerpoint/2010/main" val="187222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4C62E-AC7C-4CE1-C7A4-237F91E2B8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830B41C-09A1-E856-78A0-8DEC91FB9309}"/>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38164A3F-B42F-50D1-CDBF-597BDB4AC50D}"/>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9571BAAD-A528-FE79-D286-8715C3D84A00}"/>
              </a:ext>
            </a:extLst>
          </p:cNvPr>
          <p:cNvPicPr>
            <a:picLocks noChangeAspect="1"/>
          </p:cNvPicPr>
          <p:nvPr/>
        </p:nvPicPr>
        <p:blipFill>
          <a:blip r:embed="rId2"/>
          <a:srcRect t="9244" b="15756"/>
          <a:stretch>
            <a:fillRect/>
          </a:stretch>
        </p:blipFill>
        <p:spPr>
          <a:xfrm>
            <a:off x="0" y="0"/>
            <a:ext cx="12192000" cy="6858000"/>
          </a:xfrm>
          <a:prstGeom prst="rect">
            <a:avLst/>
          </a:prstGeom>
        </p:spPr>
      </p:pic>
      <p:sp>
        <p:nvSpPr>
          <p:cNvPr id="6" name="Content Placeholder 3">
            <a:extLst>
              <a:ext uri="{FF2B5EF4-FFF2-40B4-BE49-F238E27FC236}">
                <a16:creationId xmlns:a16="http://schemas.microsoft.com/office/drawing/2014/main" id="{DD773DC0-DF3C-5313-8AF2-C8532A5F28F6}"/>
              </a:ext>
            </a:extLst>
          </p:cNvPr>
          <p:cNvSpPr txBox="1">
            <a:spLocks/>
          </p:cNvSpPr>
          <p:nvPr/>
        </p:nvSpPr>
        <p:spPr>
          <a:xfrm>
            <a:off x="306060" y="351045"/>
            <a:ext cx="4925159" cy="499560"/>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sz="5000" baseline="30000" dirty="0">
                <a:ea typeface="DengXian" panose="02010600030101010101" pitchFamily="2" charset="-122"/>
                <a:cs typeface="Times New Roman" panose="02020603050405020304" pitchFamily="18" charset="0"/>
              </a:rPr>
              <a:t>hubs… and </a:t>
            </a:r>
            <a:r>
              <a:rPr lang="en-GB" sz="5000" baseline="30000" dirty="0" err="1">
                <a:ea typeface="DengXian" panose="02010600030101010101" pitchFamily="2" charset="-122"/>
                <a:cs typeface="Times New Roman" panose="02020603050405020304" pitchFamily="18" charset="0"/>
              </a:rPr>
              <a:t>lifehouses</a:t>
            </a:r>
            <a:r>
              <a:rPr lang="en-GB" sz="5000" baseline="30000" dirty="0">
                <a:ea typeface="DengXian" panose="02010600030101010101" pitchFamily="2" charset="-122"/>
                <a:cs typeface="Times New Roman" panose="02020603050405020304" pitchFamily="18" charset="0"/>
              </a:rPr>
              <a:t>…</a:t>
            </a:r>
          </a:p>
        </p:txBody>
      </p:sp>
      <p:pic>
        <p:nvPicPr>
          <p:cNvPr id="2050" name="Picture 2" descr="Lifehouse: Taking Care of Ourselves in a World on Fire: Amazon.co.uk: Adam  Greenfield: 9781788738354: Books">
            <a:extLst>
              <a:ext uri="{FF2B5EF4-FFF2-40B4-BE49-F238E27FC236}">
                <a16:creationId xmlns:a16="http://schemas.microsoft.com/office/drawing/2014/main" id="{6E984B5F-65C9-15F7-7C64-BC8C585E7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4838" y="1942548"/>
            <a:ext cx="2372193" cy="35831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a:extLst>
              <a:ext uri="{FF2B5EF4-FFF2-40B4-BE49-F238E27FC236}">
                <a16:creationId xmlns:a16="http://schemas.microsoft.com/office/drawing/2014/main" id="{EEA6379F-60DA-FAB3-6F89-994A707CB2E1}"/>
              </a:ext>
            </a:extLst>
          </p:cNvPr>
          <p:cNvSpPr txBox="1">
            <a:spLocks/>
          </p:cNvSpPr>
          <p:nvPr/>
        </p:nvSpPr>
        <p:spPr>
          <a:xfrm>
            <a:off x="306060" y="5812340"/>
            <a:ext cx="2284758" cy="499560"/>
          </a:xfrm>
          <a:prstGeom prst="rect">
            <a:avLst/>
          </a:prstGeom>
          <a:solidFill>
            <a:schemeClr val="bg1">
              <a:alpha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spcAft>
                <a:spcPts val="600"/>
              </a:spcAft>
              <a:buFont typeface="Arial" panose="020B0604020202020204" pitchFamily="34" charset="0"/>
              <a:buNone/>
            </a:pPr>
            <a:r>
              <a:rPr lang="en-GB" sz="2600" b="1" dirty="0"/>
              <a:t>Infra</a:t>
            </a:r>
            <a:r>
              <a:rPr lang="en-GB" sz="2600" b="1" i="1" dirty="0"/>
              <a:t>culture</a:t>
            </a:r>
          </a:p>
        </p:txBody>
      </p:sp>
      <p:sp>
        <p:nvSpPr>
          <p:cNvPr id="8" name="Content Placeholder 3">
            <a:extLst>
              <a:ext uri="{FF2B5EF4-FFF2-40B4-BE49-F238E27FC236}">
                <a16:creationId xmlns:a16="http://schemas.microsoft.com/office/drawing/2014/main" id="{5B25F5FB-72B3-DFBA-593A-6B5274ED3CDF}"/>
              </a:ext>
            </a:extLst>
          </p:cNvPr>
          <p:cNvSpPr txBox="1">
            <a:spLocks/>
          </p:cNvSpPr>
          <p:nvPr/>
        </p:nvSpPr>
        <p:spPr>
          <a:xfrm>
            <a:off x="9564838" y="1173781"/>
            <a:ext cx="2372192" cy="474947"/>
          </a:xfrm>
          <a:prstGeom prst="rect">
            <a:avLst/>
          </a:prstGeom>
          <a:solidFill>
            <a:schemeClr val="bg1">
              <a:alpha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spcAft>
                <a:spcPts val="600"/>
              </a:spcAft>
              <a:buFont typeface="Arial" panose="020B0604020202020204" pitchFamily="34" charset="0"/>
              <a:buNone/>
            </a:pPr>
            <a:r>
              <a:rPr lang="en-GB" sz="2600" b="1" dirty="0"/>
              <a:t>Infra</a:t>
            </a:r>
            <a:r>
              <a:rPr lang="en-GB" sz="2600" b="1" i="1" dirty="0"/>
              <a:t>structure</a:t>
            </a:r>
          </a:p>
        </p:txBody>
      </p:sp>
      <p:sp>
        <p:nvSpPr>
          <p:cNvPr id="10" name="Content Placeholder 3">
            <a:extLst>
              <a:ext uri="{FF2B5EF4-FFF2-40B4-BE49-F238E27FC236}">
                <a16:creationId xmlns:a16="http://schemas.microsoft.com/office/drawing/2014/main" id="{9577F90F-0E79-9E82-C96F-D8C0E1CDF313}"/>
              </a:ext>
            </a:extLst>
          </p:cNvPr>
          <p:cNvSpPr txBox="1">
            <a:spLocks/>
          </p:cNvSpPr>
          <p:nvPr/>
        </p:nvSpPr>
        <p:spPr>
          <a:xfrm>
            <a:off x="306060" y="1930944"/>
            <a:ext cx="9003809" cy="3583172"/>
          </a:xfrm>
          <a:prstGeom prst="rect">
            <a:avLst/>
          </a:prstGeom>
          <a:solidFill>
            <a:schemeClr val="bg1">
              <a:alpha val="86000"/>
            </a:schemeClr>
          </a:solidFill>
        </p:spPr>
        <p:txBody>
          <a:bodyPr vert="horz" lIns="91440" tIns="45720" rIns="91440" bIns="4572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600"/>
              </a:spcAft>
              <a:buNone/>
            </a:pPr>
            <a:r>
              <a:rPr lang="en-GB" dirty="0"/>
              <a:t>‘when the grid goes down or the water from the pipes isn’t safe to drink, there ought to be a place close at hand where we can attend to those material needs … that is </a:t>
            </a:r>
            <a:r>
              <a:rPr lang="en-GB" i="1" dirty="0"/>
              <a:t>also</a:t>
            </a:r>
            <a:r>
              <a:rPr lang="en-GB" dirty="0"/>
              <a:t> a place where we might seek the strength, insight and reassurance of others in the same straits…</a:t>
            </a:r>
          </a:p>
          <a:p>
            <a:pPr marL="0" indent="0" algn="ctr">
              <a:lnSpc>
                <a:spcPct val="110000"/>
              </a:lnSpc>
              <a:spcBef>
                <a:spcPts val="0"/>
              </a:spcBef>
              <a:spcAft>
                <a:spcPts val="600"/>
              </a:spcAft>
              <a:buNone/>
            </a:pPr>
            <a:r>
              <a:rPr lang="en-GB" dirty="0"/>
              <a:t>‘</a:t>
            </a:r>
            <a:r>
              <a:rPr lang="en-GB" b="1" dirty="0"/>
              <a:t>a foundation for collective resourcefulness</a:t>
            </a:r>
            <a:r>
              <a:rPr lang="en-GB" dirty="0"/>
              <a:t>… </a:t>
            </a:r>
          </a:p>
          <a:p>
            <a:pPr marL="0" indent="0" algn="ctr">
              <a:lnSpc>
                <a:spcPct val="110000"/>
              </a:lnSpc>
              <a:spcBef>
                <a:spcPts val="0"/>
              </a:spcBef>
              <a:spcAft>
                <a:spcPts val="600"/>
              </a:spcAft>
              <a:buNone/>
            </a:pPr>
            <a:r>
              <a:rPr lang="en-GB" dirty="0"/>
              <a:t>‘All a </a:t>
            </a:r>
            <a:r>
              <a:rPr lang="en-GB" dirty="0" err="1"/>
              <a:t>Lifehouse</a:t>
            </a:r>
            <a:r>
              <a:rPr lang="en-GB" dirty="0"/>
              <a:t> can ever do is give people a space in which they might realize a vision of social ecology, tending to themselves and the planet </a:t>
            </a:r>
            <a:br>
              <a:rPr lang="en-GB" dirty="0"/>
            </a:br>
            <a:r>
              <a:rPr lang="en-GB" dirty="0"/>
              <a:t>by practicing and experiencing solidarity, mutual care and </a:t>
            </a:r>
            <a:br>
              <a:rPr lang="en-GB" dirty="0"/>
            </a:br>
            <a:r>
              <a:rPr lang="en-GB" dirty="0"/>
              <a:t>self-determination.’</a:t>
            </a:r>
          </a:p>
        </p:txBody>
      </p:sp>
    </p:spTree>
    <p:extLst>
      <p:ext uri="{BB962C8B-B14F-4D97-AF65-F5344CB8AC3E}">
        <p14:creationId xmlns:p14="http://schemas.microsoft.com/office/powerpoint/2010/main" val="290798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dissolv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614E1-629B-664C-CC21-C0EE85B4803B}"/>
              </a:ext>
            </a:extLst>
          </p:cNvPr>
          <p:cNvSpPr>
            <a:spLocks noGrp="1"/>
          </p:cNvSpPr>
          <p:nvPr>
            <p:ph type="title"/>
          </p:nvPr>
        </p:nvSpPr>
        <p:spPr>
          <a:xfrm>
            <a:off x="453403" y="290853"/>
            <a:ext cx="9371949" cy="653553"/>
          </a:xfrm>
        </p:spPr>
        <p:txBody>
          <a:bodyPr/>
          <a:lstStyle/>
          <a:p>
            <a:r>
              <a:rPr lang="en-GB" dirty="0"/>
              <a:t>love as ‘commoning’ – in 4 dimensions…</a:t>
            </a:r>
          </a:p>
        </p:txBody>
      </p:sp>
      <p:pic>
        <p:nvPicPr>
          <p:cNvPr id="14" name="Picture 13" descr="Diagram&#10;&#10;Description automatically generated">
            <a:extLst>
              <a:ext uri="{FF2B5EF4-FFF2-40B4-BE49-F238E27FC236}">
                <a16:creationId xmlns:a16="http://schemas.microsoft.com/office/drawing/2014/main" id="{32E74EEC-D3D3-D42C-7CD0-69026D574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34" y="1167572"/>
            <a:ext cx="12823067" cy="5166000"/>
          </a:xfrm>
          <a:prstGeom prst="rect">
            <a:avLst/>
          </a:prstGeom>
        </p:spPr>
      </p:pic>
      <p:sp>
        <p:nvSpPr>
          <p:cNvPr id="3" name="TextBox 2">
            <a:extLst>
              <a:ext uri="{FF2B5EF4-FFF2-40B4-BE49-F238E27FC236}">
                <a16:creationId xmlns:a16="http://schemas.microsoft.com/office/drawing/2014/main" id="{1B7D64FF-E973-11AB-9913-B1553EC8031E}"/>
              </a:ext>
            </a:extLst>
          </p:cNvPr>
          <p:cNvSpPr txBox="1"/>
          <p:nvPr/>
        </p:nvSpPr>
        <p:spPr>
          <a:xfrm>
            <a:off x="277792" y="5220181"/>
            <a:ext cx="1348349" cy="646331"/>
          </a:xfrm>
          <a:prstGeom prst="rect">
            <a:avLst/>
          </a:prstGeom>
          <a:solidFill>
            <a:srgbClr val="92D051"/>
          </a:solidFill>
        </p:spPr>
        <p:txBody>
          <a:bodyPr wrap="square" rtlCol="0">
            <a:spAutoFit/>
          </a:bodyPr>
          <a:lstStyle/>
          <a:p>
            <a:pPr algn="ctr"/>
            <a:r>
              <a:rPr lang="en-US" dirty="0"/>
              <a:t>Nurturing community</a:t>
            </a:r>
          </a:p>
        </p:txBody>
      </p:sp>
    </p:spTree>
    <p:extLst>
      <p:ext uri="{BB962C8B-B14F-4D97-AF65-F5344CB8AC3E}">
        <p14:creationId xmlns:p14="http://schemas.microsoft.com/office/powerpoint/2010/main" val="1122455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AD6A09-A912-60EE-EEE3-26BC410931D8}"/>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Feet on the ground with dirt&#10;&#10;Description automatically generated">
            <a:extLst>
              <a:ext uri="{FF2B5EF4-FFF2-40B4-BE49-F238E27FC236}">
                <a16:creationId xmlns:a16="http://schemas.microsoft.com/office/drawing/2014/main" id="{2AF993F4-E930-3B80-19DA-C916FC7F82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999" b="9747"/>
          <a:stretch>
            <a:fillRect/>
          </a:stretch>
        </p:blipFill>
        <p:spPr>
          <a:xfrm>
            <a:off x="20" y="1282"/>
            <a:ext cx="12191980" cy="6856718"/>
          </a:xfrm>
          <a:prstGeom prst="rect">
            <a:avLst/>
          </a:prstGeom>
          <a:noFill/>
        </p:spPr>
      </p:pic>
      <p:sp>
        <p:nvSpPr>
          <p:cNvPr id="17" name="Slide Number Placeholder 4">
            <a:extLst>
              <a:ext uri="{FF2B5EF4-FFF2-40B4-BE49-F238E27FC236}">
                <a16:creationId xmlns:a16="http://schemas.microsoft.com/office/drawing/2014/main" id="{CAC9F3D5-3620-9A46-0E7A-E9C72FDEB99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CD8D479-8942-46E8-A226-A4E01F7A105C}" type="slidenum">
              <a:rPr lang="en-US">
                <a:solidFill>
                  <a:srgbClr val="FFFFFF"/>
                </a:solidFill>
              </a:rPr>
              <a:pPr>
                <a:spcAft>
                  <a:spcPts val="600"/>
                </a:spcAft>
              </a:pPr>
              <a:t>2</a:t>
            </a:fld>
            <a:endParaRPr lang="en-US">
              <a:solidFill>
                <a:srgbClr val="FFFFFF"/>
              </a:solidFill>
            </a:endParaRPr>
          </a:p>
        </p:txBody>
      </p:sp>
      <p:sp>
        <p:nvSpPr>
          <p:cNvPr id="4" name="Slide Number Placeholder 3" hidden="1">
            <a:extLst>
              <a:ext uri="{FF2B5EF4-FFF2-40B4-BE49-F238E27FC236}">
                <a16:creationId xmlns:a16="http://schemas.microsoft.com/office/drawing/2014/main" id="{F2FC9079-53FB-1D36-588F-6841A7B27963}"/>
              </a:ext>
            </a:extLst>
          </p:cNvPr>
          <p:cNvSpPr>
            <a:spLocks noGrp="1"/>
          </p:cNvSpPr>
          <p:nvPr>
            <p:ph type="sldNum" sz="quarter" idx="12"/>
          </p:nvPr>
        </p:nvSpPr>
        <p:spPr/>
        <p:txBody>
          <a:bodyPr/>
          <a:lstStyle/>
          <a:p>
            <a:pPr>
              <a:spcAft>
                <a:spcPts val="600"/>
              </a:spcAft>
            </a:pPr>
            <a:fld id="{9CD8D479-8942-46E8-A226-A4E01F7A105C}" type="slidenum">
              <a:rPr lang="en-GB" smtClean="0"/>
              <a:pPr>
                <a:spcAft>
                  <a:spcPts val="600"/>
                </a:spcAft>
              </a:pPr>
              <a:t>2</a:t>
            </a:fld>
            <a:endParaRPr lang="en-GB"/>
          </a:p>
        </p:txBody>
      </p:sp>
      <p:sp>
        <p:nvSpPr>
          <p:cNvPr id="5" name="Date Placeholder 4" hidden="1">
            <a:extLst>
              <a:ext uri="{FF2B5EF4-FFF2-40B4-BE49-F238E27FC236}">
                <a16:creationId xmlns:a16="http://schemas.microsoft.com/office/drawing/2014/main" id="{66F8D540-605E-013D-D2D3-7B5A7643AA90}"/>
              </a:ext>
            </a:extLst>
          </p:cNvPr>
          <p:cNvSpPr>
            <a:spLocks noGrp="1"/>
          </p:cNvSpPr>
          <p:nvPr>
            <p:ph type="dt" sz="half" idx="10"/>
          </p:nvPr>
        </p:nvSpPr>
        <p:spPr/>
        <p:txBody>
          <a:bodyPr/>
          <a:lstStyle/>
          <a:p>
            <a:pPr>
              <a:spcAft>
                <a:spcPts val="600"/>
              </a:spcAft>
            </a:pPr>
            <a:fld id="{6DD1B487-36FD-4CED-B07A-1A81FC6540B1}" type="datetime1">
              <a:rPr lang="en-US" smtClean="0"/>
              <a:pPr>
                <a:spcAft>
                  <a:spcPts val="600"/>
                </a:spcAft>
              </a:pPr>
              <a:t>10/20/2025</a:t>
            </a:fld>
            <a:endParaRPr lang="en-US"/>
          </a:p>
        </p:txBody>
      </p:sp>
    </p:spTree>
    <p:extLst>
      <p:ext uri="{BB962C8B-B14F-4D97-AF65-F5344CB8AC3E}">
        <p14:creationId xmlns:p14="http://schemas.microsoft.com/office/powerpoint/2010/main" val="1028241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46281-02F0-9571-1630-8711EBDA725C}"/>
              </a:ext>
            </a:extLst>
          </p:cNvPr>
          <p:cNvSpPr>
            <a:spLocks noGrp="1"/>
          </p:cNvSpPr>
          <p:nvPr>
            <p:ph type="title"/>
          </p:nvPr>
        </p:nvSpPr>
        <p:spPr/>
        <p:txBody>
          <a:bodyPr/>
          <a:lstStyle/>
          <a:p>
            <a:endParaRPr lang="en-US"/>
          </a:p>
        </p:txBody>
      </p:sp>
      <p:pic>
        <p:nvPicPr>
          <p:cNvPr id="8" name="Content Placeholder 7" descr="A forest with garbage and trees&#10;&#10;AI-generated content may be incorrect.">
            <a:extLst>
              <a:ext uri="{FF2B5EF4-FFF2-40B4-BE49-F238E27FC236}">
                <a16:creationId xmlns:a16="http://schemas.microsoft.com/office/drawing/2014/main" id="{251FD2A1-0697-DEEA-821C-206F3210EC4E}"/>
              </a:ext>
            </a:extLst>
          </p:cNvPr>
          <p:cNvPicPr>
            <a:picLocks noGrp="1" noChangeAspect="1"/>
          </p:cNvPicPr>
          <p:nvPr>
            <p:ph idx="1"/>
          </p:nvPr>
        </p:nvPicPr>
        <p:blipFill>
          <a:blip r:embed="rId2"/>
          <a:srcRect l="33544" r="-1"/>
          <a:stretch>
            <a:fillRect/>
          </a:stretch>
        </p:blipFill>
        <p:spPr>
          <a:xfrm>
            <a:off x="19246" y="0"/>
            <a:ext cx="6076754" cy="6858000"/>
          </a:xfrm>
        </p:spPr>
      </p:pic>
      <p:sp>
        <p:nvSpPr>
          <p:cNvPr id="4" name="Slide Number Placeholder 3">
            <a:extLst>
              <a:ext uri="{FF2B5EF4-FFF2-40B4-BE49-F238E27FC236}">
                <a16:creationId xmlns:a16="http://schemas.microsoft.com/office/drawing/2014/main" id="{2099FE3A-DF3B-50B6-9248-8859C902C7FE}"/>
              </a:ext>
            </a:extLst>
          </p:cNvPr>
          <p:cNvSpPr>
            <a:spLocks noGrp="1"/>
          </p:cNvSpPr>
          <p:nvPr>
            <p:ph type="sldNum" sz="quarter" idx="12"/>
          </p:nvPr>
        </p:nvSpPr>
        <p:spPr/>
        <p:txBody>
          <a:bodyPr/>
          <a:lstStyle/>
          <a:p>
            <a:fld id="{9CD8D479-8942-46E8-A226-A4E01F7A105C}" type="slidenum">
              <a:rPr lang="en-GB" smtClean="0"/>
              <a:t>20</a:t>
            </a:fld>
            <a:endParaRPr lang="en-GB"/>
          </a:p>
        </p:txBody>
      </p:sp>
      <p:sp>
        <p:nvSpPr>
          <p:cNvPr id="5" name="Date Placeholder 4">
            <a:extLst>
              <a:ext uri="{FF2B5EF4-FFF2-40B4-BE49-F238E27FC236}">
                <a16:creationId xmlns:a16="http://schemas.microsoft.com/office/drawing/2014/main" id="{09648EAA-EE79-92D5-0135-5D0D72867559}"/>
              </a:ext>
            </a:extLst>
          </p:cNvPr>
          <p:cNvSpPr>
            <a:spLocks noGrp="1"/>
          </p:cNvSpPr>
          <p:nvPr>
            <p:ph type="dt" sz="half" idx="10"/>
          </p:nvPr>
        </p:nvSpPr>
        <p:spPr/>
        <p:txBody>
          <a:bodyPr/>
          <a:lstStyle/>
          <a:p>
            <a:fld id="{6DD1B487-36FD-4CED-B07A-1A81FC6540B1}" type="datetime1">
              <a:rPr lang="en-US" smtClean="0"/>
              <a:pPr/>
              <a:t>10/20/2025</a:t>
            </a:fld>
            <a:endParaRPr lang="en-US" dirty="0"/>
          </a:p>
        </p:txBody>
      </p:sp>
      <p:sp>
        <p:nvSpPr>
          <p:cNvPr id="6" name="Footer Placeholder 5">
            <a:extLst>
              <a:ext uri="{FF2B5EF4-FFF2-40B4-BE49-F238E27FC236}">
                <a16:creationId xmlns:a16="http://schemas.microsoft.com/office/drawing/2014/main" id="{9BDC1A2A-FAA9-B164-6CAC-C677628A65CF}"/>
              </a:ext>
            </a:extLst>
          </p:cNvPr>
          <p:cNvSpPr>
            <a:spLocks noGrp="1"/>
          </p:cNvSpPr>
          <p:nvPr>
            <p:ph type="ftr" sz="quarter" idx="11"/>
          </p:nvPr>
        </p:nvSpPr>
        <p:spPr/>
        <p:txBody>
          <a:bodyPr/>
          <a:lstStyle/>
          <a:p>
            <a:r>
              <a:rPr lang="en-US"/>
              <a:t>Add a footer</a:t>
            </a:r>
            <a:endParaRPr lang="en-US" dirty="0"/>
          </a:p>
        </p:txBody>
      </p:sp>
      <p:pic>
        <p:nvPicPr>
          <p:cNvPr id="10" name="Picture 9" descr="A group of broken cars on the side of a road&#10;&#10;AI-generated content may be incorrect.">
            <a:extLst>
              <a:ext uri="{FF2B5EF4-FFF2-40B4-BE49-F238E27FC236}">
                <a16:creationId xmlns:a16="http://schemas.microsoft.com/office/drawing/2014/main" id="{DCA344FF-A6CD-8F85-B3D3-CDA8EDA65414}"/>
              </a:ext>
            </a:extLst>
          </p:cNvPr>
          <p:cNvPicPr>
            <a:picLocks noChangeAspect="1"/>
          </p:cNvPicPr>
          <p:nvPr/>
        </p:nvPicPr>
        <p:blipFill>
          <a:blip r:embed="rId3"/>
          <a:srcRect l="14920" r="18624"/>
          <a:stretch>
            <a:fillRect/>
          </a:stretch>
        </p:blipFill>
        <p:spPr>
          <a:xfrm>
            <a:off x="6115246" y="0"/>
            <a:ext cx="6076754" cy="6858000"/>
          </a:xfrm>
          <a:prstGeom prst="rect">
            <a:avLst/>
          </a:prstGeom>
        </p:spPr>
      </p:pic>
      <p:sp>
        <p:nvSpPr>
          <p:cNvPr id="16" name="Content Placeholder 3">
            <a:extLst>
              <a:ext uri="{FF2B5EF4-FFF2-40B4-BE49-F238E27FC236}">
                <a16:creationId xmlns:a16="http://schemas.microsoft.com/office/drawing/2014/main" id="{FCE9B002-FB94-C1BF-A587-9C6BE0BEAEC9}"/>
              </a:ext>
            </a:extLst>
          </p:cNvPr>
          <p:cNvSpPr txBox="1">
            <a:spLocks/>
          </p:cNvSpPr>
          <p:nvPr/>
        </p:nvSpPr>
        <p:spPr>
          <a:xfrm>
            <a:off x="306060" y="351045"/>
            <a:ext cx="6076754" cy="499560"/>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sz="5000" baseline="30000" dirty="0">
                <a:ea typeface="DengXian" panose="02010600030101010101" pitchFamily="2" charset="-122"/>
                <a:cs typeface="Times New Roman" panose="02020603050405020304" pitchFamily="18" charset="0"/>
              </a:rPr>
              <a:t>wastelands… and edge-places…</a:t>
            </a:r>
          </a:p>
        </p:txBody>
      </p:sp>
      <p:sp>
        <p:nvSpPr>
          <p:cNvPr id="17" name="TextBox 16">
            <a:extLst>
              <a:ext uri="{FF2B5EF4-FFF2-40B4-BE49-F238E27FC236}">
                <a16:creationId xmlns:a16="http://schemas.microsoft.com/office/drawing/2014/main" id="{B33F8773-4A5B-857E-6C42-DE870AC01A11}"/>
              </a:ext>
            </a:extLst>
          </p:cNvPr>
          <p:cNvSpPr txBox="1"/>
          <p:nvPr/>
        </p:nvSpPr>
        <p:spPr>
          <a:xfrm>
            <a:off x="1543116" y="3786210"/>
            <a:ext cx="9144260" cy="2720745"/>
          </a:xfrm>
          <a:prstGeom prst="rect">
            <a:avLst/>
          </a:prstGeom>
          <a:solidFill>
            <a:schemeClr val="bg1">
              <a:alpha val="79000"/>
            </a:schemeClr>
          </a:solidFill>
        </p:spPr>
        <p:txBody>
          <a:bodyPr wrap="square">
            <a:spAutoFit/>
          </a:bodyPr>
          <a:lstStyle/>
          <a:p>
            <a:pPr algn="just">
              <a:lnSpc>
                <a:spcPct val="115000"/>
              </a:lnSpc>
              <a:spcAft>
                <a:spcPts val="600"/>
              </a:spcAft>
            </a:pPr>
            <a:r>
              <a:rPr lang="en-GB" sz="2200" dirty="0">
                <a:effectLst/>
                <a:latin typeface="Calibri" panose="020F0502020204030204" pitchFamily="34" charset="0"/>
                <a:ea typeface="Times New Roman" panose="02020603050405020304" pitchFamily="18" charset="0"/>
              </a:rPr>
              <a:t>‘At their most unruly and chaotic, edgelands make a great deal of our official wilderness seem like the enshrined, ecologically arrested, controlled garden space it really is. Children and teenagers, as well as lawbreakers, have seemed to feel especially at home in [the edgelands], the former because they have yet to establish a sense of taste and boundaries, and have instinctively treated their jungle spaces as a vast playground; the latter because nobody is looking.’</a:t>
            </a:r>
            <a:endParaRPr lang="en-GB" sz="2200" dirty="0">
              <a:effectLst/>
              <a:latin typeface="Times New Roman" panose="02020603050405020304" pitchFamily="18" charset="0"/>
              <a:ea typeface="Times New Roman" panose="02020603050405020304" pitchFamily="18" charset="0"/>
            </a:endParaRPr>
          </a:p>
          <a:p>
            <a:pPr algn="r"/>
            <a:r>
              <a:rPr lang="en-GB" sz="1400" kern="100" dirty="0">
                <a:effectLst/>
                <a:latin typeface="Calibri" panose="020F0502020204030204" pitchFamily="34" charset="0"/>
                <a:ea typeface="DengXian" panose="02010600030101010101" pitchFamily="2" charset="-122"/>
                <a:cs typeface="Times New Roman" panose="02020603050405020304" pitchFamily="18" charset="0"/>
              </a:rPr>
              <a:t>(Paul Farley &amp; Michael Symmons Roberts, </a:t>
            </a:r>
            <a:r>
              <a:rPr lang="en-GB" sz="1400" i="1" kern="100" dirty="0">
                <a:effectLst/>
                <a:latin typeface="Calibri" panose="020F0502020204030204" pitchFamily="34" charset="0"/>
                <a:ea typeface="DengXian" panose="02010600030101010101" pitchFamily="2" charset="-122"/>
                <a:cs typeface="Times New Roman" panose="02020603050405020304" pitchFamily="18" charset="0"/>
              </a:rPr>
              <a:t>Edgelands</a:t>
            </a:r>
            <a:r>
              <a:rPr lang="en-GB" sz="1400" kern="100" dirty="0">
                <a:effectLst/>
                <a:latin typeface="Calibri" panose="020F0502020204030204" pitchFamily="34" charset="0"/>
                <a:ea typeface="DengXian" panose="02010600030101010101" pitchFamily="2" charset="-122"/>
                <a:cs typeface="Times New Roman" panose="02020603050405020304" pitchFamily="18" charset="0"/>
              </a:rPr>
              <a:t>)</a:t>
            </a:r>
          </a:p>
        </p:txBody>
      </p:sp>
    </p:spTree>
    <p:extLst>
      <p:ext uri="{BB962C8B-B14F-4D97-AF65-F5344CB8AC3E}">
        <p14:creationId xmlns:p14="http://schemas.microsoft.com/office/powerpoint/2010/main" val="410567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D41A8-6B21-4E39-1887-15C0D9DDB8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25AB53-B456-1D6D-2E44-94001D719753}"/>
              </a:ext>
            </a:extLst>
          </p:cNvPr>
          <p:cNvSpPr>
            <a:spLocks noGrp="1"/>
          </p:cNvSpPr>
          <p:nvPr>
            <p:ph type="title"/>
          </p:nvPr>
        </p:nvSpPr>
        <p:spPr/>
        <p:txBody>
          <a:bodyPr/>
          <a:lstStyle/>
          <a:p>
            <a:endParaRPr lang="en-US"/>
          </a:p>
        </p:txBody>
      </p:sp>
      <p:pic>
        <p:nvPicPr>
          <p:cNvPr id="8" name="Content Placeholder 7" descr="A forest with garbage and trees&#10;&#10;AI-generated content may be incorrect.">
            <a:extLst>
              <a:ext uri="{FF2B5EF4-FFF2-40B4-BE49-F238E27FC236}">
                <a16:creationId xmlns:a16="http://schemas.microsoft.com/office/drawing/2014/main" id="{2692CC35-A582-7116-F7CF-2DA7F4688BF0}"/>
              </a:ext>
            </a:extLst>
          </p:cNvPr>
          <p:cNvPicPr>
            <a:picLocks noGrp="1" noChangeAspect="1"/>
          </p:cNvPicPr>
          <p:nvPr>
            <p:ph idx="1"/>
          </p:nvPr>
        </p:nvPicPr>
        <p:blipFill>
          <a:blip r:embed="rId2"/>
          <a:srcRect l="33544" r="-1"/>
          <a:stretch>
            <a:fillRect/>
          </a:stretch>
        </p:blipFill>
        <p:spPr>
          <a:xfrm>
            <a:off x="19246" y="0"/>
            <a:ext cx="6076754" cy="6858000"/>
          </a:xfrm>
        </p:spPr>
      </p:pic>
      <p:sp>
        <p:nvSpPr>
          <p:cNvPr id="4" name="Slide Number Placeholder 3">
            <a:extLst>
              <a:ext uri="{FF2B5EF4-FFF2-40B4-BE49-F238E27FC236}">
                <a16:creationId xmlns:a16="http://schemas.microsoft.com/office/drawing/2014/main" id="{1F639AF4-C434-2351-828F-BAE00F212A78}"/>
              </a:ext>
            </a:extLst>
          </p:cNvPr>
          <p:cNvSpPr>
            <a:spLocks noGrp="1"/>
          </p:cNvSpPr>
          <p:nvPr>
            <p:ph type="sldNum" sz="quarter" idx="12"/>
          </p:nvPr>
        </p:nvSpPr>
        <p:spPr/>
        <p:txBody>
          <a:bodyPr/>
          <a:lstStyle/>
          <a:p>
            <a:fld id="{9CD8D479-8942-46E8-A226-A4E01F7A105C}" type="slidenum">
              <a:rPr lang="en-GB" smtClean="0"/>
              <a:t>21</a:t>
            </a:fld>
            <a:endParaRPr lang="en-GB"/>
          </a:p>
        </p:txBody>
      </p:sp>
      <p:sp>
        <p:nvSpPr>
          <p:cNvPr id="5" name="Date Placeholder 4">
            <a:extLst>
              <a:ext uri="{FF2B5EF4-FFF2-40B4-BE49-F238E27FC236}">
                <a16:creationId xmlns:a16="http://schemas.microsoft.com/office/drawing/2014/main" id="{0B8996A0-B14E-F1FD-DBB2-1586957DF9DC}"/>
              </a:ext>
            </a:extLst>
          </p:cNvPr>
          <p:cNvSpPr>
            <a:spLocks noGrp="1"/>
          </p:cNvSpPr>
          <p:nvPr>
            <p:ph type="dt" sz="half" idx="10"/>
          </p:nvPr>
        </p:nvSpPr>
        <p:spPr/>
        <p:txBody>
          <a:bodyPr/>
          <a:lstStyle/>
          <a:p>
            <a:fld id="{6DD1B487-36FD-4CED-B07A-1A81FC6540B1}" type="datetime1">
              <a:rPr lang="en-US" smtClean="0"/>
              <a:pPr/>
              <a:t>10/20/2025</a:t>
            </a:fld>
            <a:endParaRPr lang="en-US" dirty="0"/>
          </a:p>
        </p:txBody>
      </p:sp>
      <p:sp>
        <p:nvSpPr>
          <p:cNvPr id="6" name="Footer Placeholder 5">
            <a:extLst>
              <a:ext uri="{FF2B5EF4-FFF2-40B4-BE49-F238E27FC236}">
                <a16:creationId xmlns:a16="http://schemas.microsoft.com/office/drawing/2014/main" id="{27840BF5-1F27-0240-A205-4C7D9E4B4A01}"/>
              </a:ext>
            </a:extLst>
          </p:cNvPr>
          <p:cNvSpPr>
            <a:spLocks noGrp="1"/>
          </p:cNvSpPr>
          <p:nvPr>
            <p:ph type="ftr" sz="quarter" idx="11"/>
          </p:nvPr>
        </p:nvSpPr>
        <p:spPr/>
        <p:txBody>
          <a:bodyPr/>
          <a:lstStyle/>
          <a:p>
            <a:r>
              <a:rPr lang="en-US"/>
              <a:t>Add a footer</a:t>
            </a:r>
            <a:endParaRPr lang="en-US" dirty="0"/>
          </a:p>
        </p:txBody>
      </p:sp>
      <p:pic>
        <p:nvPicPr>
          <p:cNvPr id="10" name="Picture 9" descr="A group of broken cars on the side of a road&#10;&#10;AI-generated content may be incorrect.">
            <a:extLst>
              <a:ext uri="{FF2B5EF4-FFF2-40B4-BE49-F238E27FC236}">
                <a16:creationId xmlns:a16="http://schemas.microsoft.com/office/drawing/2014/main" id="{42E8728A-5FB7-8DFC-E40E-710F6D8CF123}"/>
              </a:ext>
            </a:extLst>
          </p:cNvPr>
          <p:cNvPicPr>
            <a:picLocks noChangeAspect="1"/>
          </p:cNvPicPr>
          <p:nvPr/>
        </p:nvPicPr>
        <p:blipFill>
          <a:blip r:embed="rId3"/>
          <a:srcRect l="14920" r="18624"/>
          <a:stretch>
            <a:fillRect/>
          </a:stretch>
        </p:blipFill>
        <p:spPr>
          <a:xfrm>
            <a:off x="6115246" y="0"/>
            <a:ext cx="6076754" cy="6858000"/>
          </a:xfrm>
          <a:prstGeom prst="rect">
            <a:avLst/>
          </a:prstGeom>
        </p:spPr>
      </p:pic>
      <p:sp>
        <p:nvSpPr>
          <p:cNvPr id="3" name="Title 1">
            <a:extLst>
              <a:ext uri="{FF2B5EF4-FFF2-40B4-BE49-F238E27FC236}">
                <a16:creationId xmlns:a16="http://schemas.microsoft.com/office/drawing/2014/main" id="{72691B44-3133-D4D2-96F8-FFF2775443F3}"/>
              </a:ext>
            </a:extLst>
          </p:cNvPr>
          <p:cNvSpPr txBox="1">
            <a:spLocks/>
          </p:cNvSpPr>
          <p:nvPr/>
        </p:nvSpPr>
        <p:spPr>
          <a:xfrm>
            <a:off x="0" y="474979"/>
            <a:ext cx="7202664" cy="634153"/>
          </a:xfrm>
          <a:prstGeom prst="rect">
            <a:avLst/>
          </a:prstGeom>
          <a:solidFill>
            <a:schemeClr val="bg1">
              <a:alpha val="80000"/>
            </a:schemeClr>
          </a:solidFill>
        </p:spPr>
        <p:txBody>
          <a:bodyPr vert="horz" lIns="91440" tIns="45720" rIns="91440" bIns="45720" rtlCol="0" anchor="b">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algn="r"/>
            <a:r>
              <a:rPr lang="en-GB"/>
              <a:t>love as tending the unrestorable</a:t>
            </a:r>
            <a:endParaRPr lang="en-GB" dirty="0"/>
          </a:p>
        </p:txBody>
      </p:sp>
      <p:sp>
        <p:nvSpPr>
          <p:cNvPr id="7" name="Content Placeholder 3">
            <a:extLst>
              <a:ext uri="{FF2B5EF4-FFF2-40B4-BE49-F238E27FC236}">
                <a16:creationId xmlns:a16="http://schemas.microsoft.com/office/drawing/2014/main" id="{3EE1D2AE-16C2-26FE-F924-913CC1214821}"/>
              </a:ext>
            </a:extLst>
          </p:cNvPr>
          <p:cNvSpPr txBox="1">
            <a:spLocks/>
          </p:cNvSpPr>
          <p:nvPr/>
        </p:nvSpPr>
        <p:spPr>
          <a:xfrm>
            <a:off x="1173481" y="3815543"/>
            <a:ext cx="10744524" cy="2626730"/>
          </a:xfrm>
          <a:prstGeom prst="rect">
            <a:avLst/>
          </a:prstGeom>
          <a:solidFill>
            <a:schemeClr val="bg1">
              <a:alpha val="80000"/>
            </a:schemeClr>
          </a:solidFill>
        </p:spPr>
        <p:txBody>
          <a:bodyPr vert="horz" lIns="91440" tIns="45720" rIns="91440" bIns="4572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just">
              <a:lnSpc>
                <a:spcPct val="110000"/>
              </a:lnSpc>
              <a:spcBef>
                <a:spcPts val="0"/>
              </a:spcBef>
              <a:spcAft>
                <a:spcPts val="600"/>
              </a:spcAft>
              <a:buFont typeface="Arial" panose="020B0604020202020204" pitchFamily="34" charset="0"/>
              <a:buNone/>
            </a:pPr>
            <a:r>
              <a:rPr lang="en-GB" dirty="0"/>
              <a:t>‘…being willing </a:t>
            </a:r>
            <a:r>
              <a:rPr lang="en-GB" b="1" dirty="0"/>
              <a:t>to accept that the dying are beloved – and to treat them as beloved, even when we cannot save them </a:t>
            </a:r>
            <a:r>
              <a:rPr lang="en-GB" dirty="0"/>
              <a:t>– will soften us. It will make us vulnerable. The tenderness of caring for the dying is not a despairing act but a courageous one. It insists on the goodness of the body even when it seems that the body has nothing left to give. Adopting an orientation of grief means choosing to invest in things that are small, that are temporary, and celebrating them in the broken, fragile beauty they bear in the eyes of God.’ </a:t>
            </a:r>
          </a:p>
          <a:p>
            <a:pPr marL="0" indent="0" algn="r">
              <a:lnSpc>
                <a:spcPct val="110000"/>
              </a:lnSpc>
              <a:spcBef>
                <a:spcPts val="0"/>
              </a:spcBef>
              <a:spcAft>
                <a:spcPts val="600"/>
              </a:spcAft>
              <a:buFont typeface="Arial" panose="020B0604020202020204" pitchFamily="34" charset="0"/>
              <a:buNone/>
            </a:pPr>
            <a:r>
              <a:rPr lang="en-GB" sz="1200" dirty="0"/>
              <a:t>(Hannah Malcolm, </a:t>
            </a:r>
            <a:r>
              <a:rPr lang="en-GB" sz="1200" i="1" dirty="0"/>
              <a:t>Words for a Dying World</a:t>
            </a:r>
            <a:r>
              <a:rPr lang="en-GB" sz="1200" dirty="0"/>
              <a:t>)</a:t>
            </a:r>
          </a:p>
        </p:txBody>
      </p:sp>
      <p:sp>
        <p:nvSpPr>
          <p:cNvPr id="9" name="Content Placeholder 3">
            <a:extLst>
              <a:ext uri="{FF2B5EF4-FFF2-40B4-BE49-F238E27FC236}">
                <a16:creationId xmlns:a16="http://schemas.microsoft.com/office/drawing/2014/main" id="{89A74C8B-9DAD-99E7-9675-6C54E6695F2A}"/>
              </a:ext>
            </a:extLst>
          </p:cNvPr>
          <p:cNvSpPr txBox="1">
            <a:spLocks/>
          </p:cNvSpPr>
          <p:nvPr/>
        </p:nvSpPr>
        <p:spPr>
          <a:xfrm>
            <a:off x="339064" y="1355124"/>
            <a:ext cx="10442912" cy="2234381"/>
          </a:xfrm>
          <a:prstGeom prst="rect">
            <a:avLst/>
          </a:prstGeom>
          <a:solidFill>
            <a:schemeClr val="bg1">
              <a:alpha val="80000"/>
            </a:schemeClr>
          </a:solidFill>
        </p:spPr>
        <p:txBody>
          <a:bodyPr>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just">
              <a:lnSpc>
                <a:spcPct val="110000"/>
              </a:lnSpc>
              <a:spcBef>
                <a:spcPts val="0"/>
              </a:spcBef>
              <a:spcAft>
                <a:spcPts val="600"/>
              </a:spcAft>
              <a:buFont typeface="Arial" panose="020B0604020202020204" pitchFamily="34" charset="0"/>
              <a:buNone/>
            </a:pPr>
            <a:r>
              <a:rPr lang="en-GB" dirty="0"/>
              <a:t>‘Sometimes viable restoration is not possible. Sometimes restoration is a bandage trying to mend a gaping wound. Sometimes restoration is an ungrounded hope motivated by the shadows of the </a:t>
            </a:r>
            <a:r>
              <a:rPr lang="en-GB" i="1" dirty="0"/>
              <a:t>natural</a:t>
            </a:r>
            <a:r>
              <a:rPr lang="en-GB" dirty="0"/>
              <a:t> and </a:t>
            </a:r>
            <a:r>
              <a:rPr lang="en-GB" i="1" dirty="0"/>
              <a:t>normal</a:t>
            </a:r>
            <a:r>
              <a:rPr lang="en-GB" dirty="0"/>
              <a:t>. Sometimes restoration is pure social control. I want us </a:t>
            </a:r>
            <a:r>
              <a:rPr lang="en-GB" b="1" dirty="0"/>
              <a:t>to tend the unrestorable places and ecosystems</a:t>
            </a:r>
            <a:r>
              <a:rPr lang="en-GB" dirty="0"/>
              <a:t> that are ugly, stripped down, full of toxins, rather than considering them </a:t>
            </a:r>
            <a:r>
              <a:rPr lang="en-GB" i="1" dirty="0"/>
              <a:t>unnatural</a:t>
            </a:r>
            <a:r>
              <a:rPr lang="en-GB" dirty="0"/>
              <a:t> and abandoning them…’ </a:t>
            </a:r>
          </a:p>
          <a:p>
            <a:pPr marL="0" indent="0" algn="r">
              <a:lnSpc>
                <a:spcPct val="110000"/>
              </a:lnSpc>
              <a:spcBef>
                <a:spcPts val="0"/>
              </a:spcBef>
              <a:spcAft>
                <a:spcPts val="600"/>
              </a:spcAft>
              <a:buFont typeface="Arial" panose="020B0604020202020204" pitchFamily="34" charset="0"/>
              <a:buNone/>
            </a:pPr>
            <a:r>
              <a:rPr lang="en-GB" sz="1200" dirty="0"/>
              <a:t>(Eli Clare, </a:t>
            </a:r>
            <a:r>
              <a:rPr lang="en-GB" sz="1200" i="1" dirty="0"/>
              <a:t>Unfurl</a:t>
            </a:r>
            <a:r>
              <a:rPr lang="en-GB" sz="1200" dirty="0"/>
              <a:t>)</a:t>
            </a:r>
          </a:p>
        </p:txBody>
      </p:sp>
    </p:spTree>
    <p:extLst>
      <p:ext uri="{BB962C8B-B14F-4D97-AF65-F5344CB8AC3E}">
        <p14:creationId xmlns:p14="http://schemas.microsoft.com/office/powerpoint/2010/main" val="126152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E1640-47D5-1D2B-61DF-B8043528D7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5A65FD-8000-2443-3A90-82F06F301BF6}"/>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051D6434-38B9-A4B1-1A58-AD8778940B46}"/>
              </a:ext>
            </a:extLst>
          </p:cNvPr>
          <p:cNvSpPr>
            <a:spLocks noGrp="1"/>
          </p:cNvSpPr>
          <p:nvPr>
            <p:ph type="sldNum" sz="quarter" idx="12"/>
          </p:nvPr>
        </p:nvSpPr>
        <p:spPr/>
        <p:txBody>
          <a:bodyPr/>
          <a:lstStyle/>
          <a:p>
            <a:fld id="{9CD8D479-8942-46E8-A226-A4E01F7A105C}" type="slidenum">
              <a:rPr lang="en-GB" smtClean="0"/>
              <a:t>22</a:t>
            </a:fld>
            <a:endParaRPr lang="en-GB"/>
          </a:p>
        </p:txBody>
      </p:sp>
      <p:sp>
        <p:nvSpPr>
          <p:cNvPr id="5" name="Date Placeholder 4">
            <a:extLst>
              <a:ext uri="{FF2B5EF4-FFF2-40B4-BE49-F238E27FC236}">
                <a16:creationId xmlns:a16="http://schemas.microsoft.com/office/drawing/2014/main" id="{1A8850E2-EC32-F310-29A3-04F97869337C}"/>
              </a:ext>
            </a:extLst>
          </p:cNvPr>
          <p:cNvSpPr>
            <a:spLocks noGrp="1"/>
          </p:cNvSpPr>
          <p:nvPr>
            <p:ph type="dt" sz="half" idx="10"/>
          </p:nvPr>
        </p:nvSpPr>
        <p:spPr/>
        <p:txBody>
          <a:bodyPr/>
          <a:lstStyle/>
          <a:p>
            <a:fld id="{6DD1B487-36FD-4CED-B07A-1A81FC6540B1}" type="datetime1">
              <a:rPr lang="en-US" smtClean="0"/>
              <a:pPr/>
              <a:t>10/20/2025</a:t>
            </a:fld>
            <a:endParaRPr lang="en-US" dirty="0"/>
          </a:p>
        </p:txBody>
      </p:sp>
      <p:sp>
        <p:nvSpPr>
          <p:cNvPr id="6" name="Footer Placeholder 5">
            <a:extLst>
              <a:ext uri="{FF2B5EF4-FFF2-40B4-BE49-F238E27FC236}">
                <a16:creationId xmlns:a16="http://schemas.microsoft.com/office/drawing/2014/main" id="{60767C50-B0B3-0621-FB82-3E8A6742348D}"/>
              </a:ext>
            </a:extLst>
          </p:cNvPr>
          <p:cNvSpPr>
            <a:spLocks noGrp="1"/>
          </p:cNvSpPr>
          <p:nvPr>
            <p:ph type="ftr" sz="quarter" idx="11"/>
          </p:nvPr>
        </p:nvSpPr>
        <p:spPr/>
        <p:txBody>
          <a:bodyPr/>
          <a:lstStyle/>
          <a:p>
            <a:r>
              <a:rPr lang="en-US"/>
              <a:t>Add a footer</a:t>
            </a:r>
            <a:endParaRPr lang="en-US" dirty="0"/>
          </a:p>
        </p:txBody>
      </p:sp>
      <p:pic>
        <p:nvPicPr>
          <p:cNvPr id="13" name="Picture 12" descr="A group of trees at night&#10;&#10;AI-generated content may be incorrect.">
            <a:extLst>
              <a:ext uri="{FF2B5EF4-FFF2-40B4-BE49-F238E27FC236}">
                <a16:creationId xmlns:a16="http://schemas.microsoft.com/office/drawing/2014/main" id="{7579A6E0-22AA-4EC4-338E-2E426C346E56}"/>
              </a:ext>
            </a:extLst>
          </p:cNvPr>
          <p:cNvPicPr>
            <a:picLocks noChangeAspect="1"/>
          </p:cNvPicPr>
          <p:nvPr/>
        </p:nvPicPr>
        <p:blipFill>
          <a:blip r:embed="rId2"/>
          <a:srcRect t="23825"/>
          <a:stretch>
            <a:fillRect/>
          </a:stretch>
        </p:blipFill>
        <p:spPr>
          <a:xfrm>
            <a:off x="-5468" y="-73662"/>
            <a:ext cx="12305849" cy="7030515"/>
          </a:xfrm>
          <a:prstGeom prst="rect">
            <a:avLst/>
          </a:prstGeom>
        </p:spPr>
      </p:pic>
      <p:sp>
        <p:nvSpPr>
          <p:cNvPr id="16" name="Content Placeholder 3">
            <a:extLst>
              <a:ext uri="{FF2B5EF4-FFF2-40B4-BE49-F238E27FC236}">
                <a16:creationId xmlns:a16="http://schemas.microsoft.com/office/drawing/2014/main" id="{95935140-7C63-3FCA-9BC2-ABF1D5ED450D}"/>
              </a:ext>
            </a:extLst>
          </p:cNvPr>
          <p:cNvSpPr txBox="1">
            <a:spLocks/>
          </p:cNvSpPr>
          <p:nvPr/>
        </p:nvSpPr>
        <p:spPr>
          <a:xfrm>
            <a:off x="306059" y="351044"/>
            <a:ext cx="6214011" cy="502505"/>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sz="5000" baseline="30000" dirty="0">
                <a:ea typeface="DengXian" panose="02010600030101010101" pitchFamily="2" charset="-122"/>
                <a:cs typeface="Times New Roman" panose="02020603050405020304" pitchFamily="18" charset="0"/>
              </a:rPr>
              <a:t>‘dark night’ / ‘collective impasse’</a:t>
            </a:r>
          </a:p>
        </p:txBody>
      </p:sp>
      <p:sp>
        <p:nvSpPr>
          <p:cNvPr id="17" name="Content Placeholder 16">
            <a:extLst>
              <a:ext uri="{FF2B5EF4-FFF2-40B4-BE49-F238E27FC236}">
                <a16:creationId xmlns:a16="http://schemas.microsoft.com/office/drawing/2014/main" id="{9D32E029-3567-8E8E-CC2B-D95FD5075017}"/>
              </a:ext>
            </a:extLst>
          </p:cNvPr>
          <p:cNvSpPr>
            <a:spLocks noGrp="1"/>
          </p:cNvSpPr>
          <p:nvPr>
            <p:ph idx="1"/>
          </p:nvPr>
        </p:nvSpPr>
        <p:spPr/>
        <p:txBody>
          <a:bodyPr/>
          <a:lstStyle/>
          <a:p>
            <a:endParaRPr lang="en-US" dirty="0"/>
          </a:p>
        </p:txBody>
      </p:sp>
      <p:sp>
        <p:nvSpPr>
          <p:cNvPr id="19" name="TextBox 18">
            <a:extLst>
              <a:ext uri="{FF2B5EF4-FFF2-40B4-BE49-F238E27FC236}">
                <a16:creationId xmlns:a16="http://schemas.microsoft.com/office/drawing/2014/main" id="{65E4B575-D4A4-C905-DF0E-86B8884B2722}"/>
              </a:ext>
            </a:extLst>
          </p:cNvPr>
          <p:cNvSpPr txBox="1"/>
          <p:nvPr/>
        </p:nvSpPr>
        <p:spPr>
          <a:xfrm>
            <a:off x="453403" y="1689946"/>
            <a:ext cx="3164930" cy="2754600"/>
          </a:xfrm>
          <a:prstGeom prst="rect">
            <a:avLst/>
          </a:prstGeom>
          <a:solidFill>
            <a:schemeClr val="bg1">
              <a:alpha val="81000"/>
            </a:schemeClr>
          </a:solidFill>
        </p:spPr>
        <p:txBody>
          <a:bodyPr wrap="square">
            <a:spAutoFit/>
          </a:bodyPr>
          <a:lstStyle/>
          <a:p>
            <a:pPr algn="ctr">
              <a:spcAft>
                <a:spcPts val="600"/>
              </a:spcAft>
              <a:buNone/>
            </a:pPr>
            <a:r>
              <a:rPr lang="en-GB" sz="2200" dirty="0">
                <a:effectLst/>
              </a:rPr>
              <a:t>‘when something breaks, agency is distributed. Forward movement is </a:t>
            </a:r>
            <a:br>
              <a:rPr lang="en-GB" sz="2200" dirty="0">
                <a:effectLst/>
              </a:rPr>
            </a:br>
            <a:r>
              <a:rPr lang="en-GB" sz="2200" dirty="0">
                <a:effectLst/>
              </a:rPr>
              <a:t>no longer possible. </a:t>
            </a:r>
            <a:br>
              <a:rPr lang="en-GB" sz="2200" dirty="0">
                <a:effectLst/>
              </a:rPr>
            </a:br>
            <a:r>
              <a:rPr lang="en-GB" sz="2200" b="1" dirty="0">
                <a:effectLst/>
              </a:rPr>
              <a:t>We now must dance awkwardly</a:t>
            </a:r>
            <a:r>
              <a:rPr lang="en-GB" sz="2200" dirty="0">
                <a:effectLst/>
              </a:rPr>
              <a:t>.’</a:t>
            </a:r>
          </a:p>
          <a:p>
            <a:pPr algn="ctr">
              <a:buNone/>
            </a:pPr>
            <a:r>
              <a:rPr lang="en-GB" dirty="0"/>
              <a:t>(Bayo Akomolafe, </a:t>
            </a:r>
            <a:br>
              <a:rPr lang="en-GB" dirty="0"/>
            </a:br>
            <a:r>
              <a:rPr lang="en-GB" dirty="0"/>
              <a:t>on ‘post-activism’)</a:t>
            </a:r>
            <a:endParaRPr lang="en-GB" dirty="0">
              <a:effectLst/>
            </a:endParaRPr>
          </a:p>
        </p:txBody>
      </p:sp>
      <p:sp>
        <p:nvSpPr>
          <p:cNvPr id="21" name="TextBox 20">
            <a:extLst>
              <a:ext uri="{FF2B5EF4-FFF2-40B4-BE49-F238E27FC236}">
                <a16:creationId xmlns:a16="http://schemas.microsoft.com/office/drawing/2014/main" id="{B051BFB8-137B-EEDB-6241-DA1BAE25650C}"/>
              </a:ext>
            </a:extLst>
          </p:cNvPr>
          <p:cNvSpPr txBox="1"/>
          <p:nvPr/>
        </p:nvSpPr>
        <p:spPr>
          <a:xfrm>
            <a:off x="1149678" y="5065816"/>
            <a:ext cx="9892642" cy="1461939"/>
          </a:xfrm>
          <a:prstGeom prst="rect">
            <a:avLst/>
          </a:prstGeom>
          <a:solidFill>
            <a:schemeClr val="bg1">
              <a:alpha val="80000"/>
            </a:schemeClr>
          </a:solidFill>
        </p:spPr>
        <p:txBody>
          <a:bodyPr wrap="square">
            <a:spAutoFit/>
          </a:bodyPr>
          <a:lstStyle/>
          <a:p>
            <a:pPr algn="ctr">
              <a:spcAft>
                <a:spcPts val="600"/>
              </a:spcAft>
            </a:pPr>
            <a:r>
              <a:rPr lang="en-GB" sz="2200" dirty="0">
                <a:effectLst/>
                <a:ea typeface="Aptos" panose="020B0004020202020204" pitchFamily="34" charset="0"/>
                <a:cs typeface="Times New Roman" panose="02020603050405020304" pitchFamily="18" charset="0"/>
              </a:rPr>
              <a:t>‘[People don’t need] to be given another, more positive identity [to fill the void]… </a:t>
            </a:r>
            <a:br>
              <a:rPr lang="en-GB" sz="2200" dirty="0">
                <a:effectLst/>
                <a:ea typeface="Aptos" panose="020B0004020202020204" pitchFamily="34" charset="0"/>
                <a:cs typeface="Times New Roman" panose="02020603050405020304" pitchFamily="18" charset="0"/>
              </a:rPr>
            </a:br>
            <a:r>
              <a:rPr lang="en-GB" sz="2200" b="1" dirty="0">
                <a:effectLst/>
                <a:ea typeface="Aptos" panose="020B0004020202020204" pitchFamily="34" charset="0"/>
                <a:cs typeface="Times New Roman" panose="02020603050405020304" pitchFamily="18" charset="0"/>
              </a:rPr>
              <a:t>we need to hold the void open to let [it] speak</a:t>
            </a:r>
            <a:r>
              <a:rPr lang="en-GB" sz="2200" dirty="0">
                <a:effectLst/>
                <a:ea typeface="Aptos" panose="020B0004020202020204" pitchFamily="34" charset="0"/>
                <a:cs typeface="Times New Roman" panose="02020603050405020304" pitchFamily="18" charset="0"/>
              </a:rPr>
              <a:t>… How do we lead people to the patience that waits for truth, that is open and imagines differently?</a:t>
            </a:r>
            <a:r>
              <a:rPr lang="en-GB" sz="2200" dirty="0">
                <a:ea typeface="Aptos" panose="020B0004020202020204" pitchFamily="34" charset="0"/>
                <a:cs typeface="Times New Roman" panose="02020603050405020304" pitchFamily="18" charset="0"/>
              </a:rPr>
              <a:t>’</a:t>
            </a:r>
          </a:p>
          <a:p>
            <a:pPr algn="ctr"/>
            <a:r>
              <a:rPr lang="en-GB" dirty="0">
                <a:cs typeface="Times New Roman" panose="02020603050405020304" pitchFamily="18" charset="0"/>
              </a:rPr>
              <a:t>(Joan Braune, </a:t>
            </a:r>
            <a:r>
              <a:rPr lang="en-GB" i="1" dirty="0">
                <a:cs typeface="Times New Roman" panose="02020603050405020304" pitchFamily="18" charset="0"/>
              </a:rPr>
              <a:t>Understanding and Countering Fascist Movements</a:t>
            </a:r>
            <a:r>
              <a:rPr lang="en-GB" dirty="0">
                <a:cs typeface="Times New Roman" panose="02020603050405020304" pitchFamily="18" charset="0"/>
              </a:rPr>
              <a:t>)</a:t>
            </a:r>
            <a:endParaRPr lang="en-US" dirty="0"/>
          </a:p>
        </p:txBody>
      </p:sp>
      <p:sp>
        <p:nvSpPr>
          <p:cNvPr id="22" name="Content Placeholder 3">
            <a:extLst>
              <a:ext uri="{FF2B5EF4-FFF2-40B4-BE49-F238E27FC236}">
                <a16:creationId xmlns:a16="http://schemas.microsoft.com/office/drawing/2014/main" id="{3813CDAE-C620-28BB-C7CD-45EF2F664D3F}"/>
              </a:ext>
            </a:extLst>
          </p:cNvPr>
          <p:cNvSpPr txBox="1">
            <a:spLocks/>
          </p:cNvSpPr>
          <p:nvPr/>
        </p:nvSpPr>
        <p:spPr>
          <a:xfrm>
            <a:off x="3987285" y="1083843"/>
            <a:ext cx="7880671" cy="2943871"/>
          </a:xfrm>
          <a:prstGeom prst="rect">
            <a:avLst/>
          </a:prstGeom>
          <a:solidFill>
            <a:schemeClr val="bg1">
              <a:alpha val="80000"/>
            </a:schemeClr>
          </a:solidFill>
        </p:spPr>
        <p:txBody>
          <a:bodyPr>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buNone/>
            </a:pPr>
            <a:r>
              <a:rPr lang="en-US" dirty="0"/>
              <a:t>‘helpless, confused, and guilty before the insurmountable problems of our world… every normal manner of acting is brought to a standstill, and ironically, </a:t>
            </a:r>
            <a:r>
              <a:rPr lang="en-US" i="1" dirty="0"/>
              <a:t>impasse is experienced not only in the problem itself but also in any solution rationally attempted</a:t>
            </a:r>
            <a:r>
              <a:rPr lang="en-US" dirty="0"/>
              <a:t>.’</a:t>
            </a:r>
          </a:p>
          <a:p>
            <a:pPr marL="0" indent="0" algn="ctr">
              <a:lnSpc>
                <a:spcPct val="110000"/>
              </a:lnSpc>
              <a:buNone/>
            </a:pPr>
            <a:r>
              <a:rPr lang="en-US" i="1" dirty="0"/>
              <a:t>‘...</a:t>
            </a:r>
            <a:r>
              <a:rPr lang="en-US" b="1" i="1" dirty="0"/>
              <a:t>turn toward</a:t>
            </a:r>
            <a:r>
              <a:rPr lang="en-US" b="1" dirty="0"/>
              <a:t> the feelings </a:t>
            </a:r>
            <a:r>
              <a:rPr lang="en-US" dirty="0"/>
              <a:t>... rather than trying to ignore them, overcome them, fix them, deny them, or justify ourselves.’</a:t>
            </a:r>
          </a:p>
          <a:p>
            <a:pPr marL="0" indent="0" algn="ctr">
              <a:lnSpc>
                <a:spcPct val="110000"/>
              </a:lnSpc>
              <a:buNone/>
            </a:pPr>
            <a:r>
              <a:rPr lang="en-US" sz="1600" dirty="0"/>
              <a:t>(Constance FitzGerald OCD, </a:t>
            </a:r>
            <a:r>
              <a:rPr lang="en-US" sz="1600" i="1" dirty="0"/>
              <a:t>Desire, Darkness, and Hope</a:t>
            </a:r>
            <a:r>
              <a:rPr lang="en-US" sz="1600" dirty="0"/>
              <a:t>)</a:t>
            </a:r>
          </a:p>
        </p:txBody>
      </p:sp>
    </p:spTree>
    <p:extLst>
      <p:ext uri="{BB962C8B-B14F-4D97-AF65-F5344CB8AC3E}">
        <p14:creationId xmlns:p14="http://schemas.microsoft.com/office/powerpoint/2010/main" val="384246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dissolve">
                                      <p:cBhvr>
                                        <p:cTn id="7" dur="500"/>
                                        <p:tgtEl>
                                          <p:spTgt spid="22">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dissolve">
                                      <p:cBhvr>
                                        <p:cTn id="10" dur="500"/>
                                        <p:tgtEl>
                                          <p:spTgt spid="22">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xEl>
                                              <p:pRg st="1" end="1"/>
                                            </p:txEl>
                                          </p:spTgt>
                                        </p:tgtEl>
                                        <p:attrNameLst>
                                          <p:attrName>style.visibility</p:attrName>
                                        </p:attrNameLst>
                                      </p:cBhvr>
                                      <p:to>
                                        <p:strVal val="visible"/>
                                      </p:to>
                                    </p:set>
                                    <p:animEffect transition="in" filter="dissolve">
                                      <p:cBhvr>
                                        <p:cTn id="13" dur="500"/>
                                        <p:tgtEl>
                                          <p:spTgt spid="22">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2">
                                            <p:txEl>
                                              <p:pRg st="2" end="2"/>
                                            </p:txEl>
                                          </p:spTgt>
                                        </p:tgtEl>
                                        <p:attrNameLst>
                                          <p:attrName>style.visibility</p:attrName>
                                        </p:attrNameLst>
                                      </p:cBhvr>
                                      <p:to>
                                        <p:strVal val="visible"/>
                                      </p:to>
                                    </p:set>
                                    <p:animEffect transition="in" filter="dissolve">
                                      <p:cBhvr>
                                        <p:cTn id="16" dur="500"/>
                                        <p:tgtEl>
                                          <p:spTgt spid="2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dissolv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B44EC-90FB-401E-7F98-CB5904A793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0792AA-1D56-C4EC-8CCF-AC837AC4BBE2}"/>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A2B89F84-216D-A525-53A1-C8F8687BE192}"/>
              </a:ext>
            </a:extLst>
          </p:cNvPr>
          <p:cNvSpPr>
            <a:spLocks noGrp="1"/>
          </p:cNvSpPr>
          <p:nvPr>
            <p:ph type="sldNum" sz="quarter" idx="12"/>
          </p:nvPr>
        </p:nvSpPr>
        <p:spPr/>
        <p:txBody>
          <a:bodyPr/>
          <a:lstStyle/>
          <a:p>
            <a:fld id="{9CD8D479-8942-46E8-A226-A4E01F7A105C}" type="slidenum">
              <a:rPr lang="en-GB" smtClean="0"/>
              <a:t>23</a:t>
            </a:fld>
            <a:endParaRPr lang="en-GB"/>
          </a:p>
        </p:txBody>
      </p:sp>
      <p:sp>
        <p:nvSpPr>
          <p:cNvPr id="5" name="Date Placeholder 4">
            <a:extLst>
              <a:ext uri="{FF2B5EF4-FFF2-40B4-BE49-F238E27FC236}">
                <a16:creationId xmlns:a16="http://schemas.microsoft.com/office/drawing/2014/main" id="{3EEA37AD-554E-D9AF-3400-1A8EA7519056}"/>
              </a:ext>
            </a:extLst>
          </p:cNvPr>
          <p:cNvSpPr>
            <a:spLocks noGrp="1"/>
          </p:cNvSpPr>
          <p:nvPr>
            <p:ph type="dt" sz="half" idx="10"/>
          </p:nvPr>
        </p:nvSpPr>
        <p:spPr/>
        <p:txBody>
          <a:bodyPr/>
          <a:lstStyle/>
          <a:p>
            <a:fld id="{6DD1B487-36FD-4CED-B07A-1A81FC6540B1}" type="datetime1">
              <a:rPr lang="en-US" smtClean="0"/>
              <a:pPr/>
              <a:t>10/20/2025</a:t>
            </a:fld>
            <a:endParaRPr lang="en-US" dirty="0"/>
          </a:p>
        </p:txBody>
      </p:sp>
      <p:sp>
        <p:nvSpPr>
          <p:cNvPr id="6" name="Footer Placeholder 5">
            <a:extLst>
              <a:ext uri="{FF2B5EF4-FFF2-40B4-BE49-F238E27FC236}">
                <a16:creationId xmlns:a16="http://schemas.microsoft.com/office/drawing/2014/main" id="{B9C343EE-58DB-946B-F21B-6D62E6A41794}"/>
              </a:ext>
            </a:extLst>
          </p:cNvPr>
          <p:cNvSpPr>
            <a:spLocks noGrp="1"/>
          </p:cNvSpPr>
          <p:nvPr>
            <p:ph type="ftr" sz="quarter" idx="11"/>
          </p:nvPr>
        </p:nvSpPr>
        <p:spPr/>
        <p:txBody>
          <a:bodyPr/>
          <a:lstStyle/>
          <a:p>
            <a:r>
              <a:rPr lang="en-US"/>
              <a:t>Add a footer</a:t>
            </a:r>
            <a:endParaRPr lang="en-US" dirty="0"/>
          </a:p>
        </p:txBody>
      </p:sp>
      <p:pic>
        <p:nvPicPr>
          <p:cNvPr id="13" name="Picture 12" descr="A group of trees at night&#10;&#10;AI-generated content may be incorrect.">
            <a:extLst>
              <a:ext uri="{FF2B5EF4-FFF2-40B4-BE49-F238E27FC236}">
                <a16:creationId xmlns:a16="http://schemas.microsoft.com/office/drawing/2014/main" id="{D8A73F6D-5134-3A9C-2F99-B2EC3155AB8D}"/>
              </a:ext>
            </a:extLst>
          </p:cNvPr>
          <p:cNvPicPr>
            <a:picLocks noChangeAspect="1"/>
          </p:cNvPicPr>
          <p:nvPr/>
        </p:nvPicPr>
        <p:blipFill>
          <a:blip r:embed="rId2"/>
          <a:srcRect t="23825"/>
          <a:stretch>
            <a:fillRect/>
          </a:stretch>
        </p:blipFill>
        <p:spPr>
          <a:xfrm>
            <a:off x="-5468" y="-73661"/>
            <a:ext cx="12197468" cy="6968596"/>
          </a:xfrm>
          <a:prstGeom prst="rect">
            <a:avLst/>
          </a:prstGeom>
        </p:spPr>
      </p:pic>
      <p:sp>
        <p:nvSpPr>
          <p:cNvPr id="21" name="TextBox 20">
            <a:extLst>
              <a:ext uri="{FF2B5EF4-FFF2-40B4-BE49-F238E27FC236}">
                <a16:creationId xmlns:a16="http://schemas.microsoft.com/office/drawing/2014/main" id="{F37D73FA-7AC8-BBFC-0E89-19A7590EE930}"/>
              </a:ext>
            </a:extLst>
          </p:cNvPr>
          <p:cNvSpPr txBox="1"/>
          <p:nvPr/>
        </p:nvSpPr>
        <p:spPr>
          <a:xfrm>
            <a:off x="1149678" y="1048834"/>
            <a:ext cx="9892642" cy="1461939"/>
          </a:xfrm>
          <a:prstGeom prst="rect">
            <a:avLst/>
          </a:prstGeom>
          <a:solidFill>
            <a:schemeClr val="bg1">
              <a:alpha val="80000"/>
            </a:schemeClr>
          </a:solidFill>
        </p:spPr>
        <p:txBody>
          <a:bodyPr wrap="square">
            <a:spAutoFit/>
          </a:bodyPr>
          <a:lstStyle/>
          <a:p>
            <a:pPr algn="ctr">
              <a:spcAft>
                <a:spcPts val="600"/>
              </a:spcAft>
            </a:pPr>
            <a:r>
              <a:rPr lang="en-GB" sz="2200" dirty="0">
                <a:effectLst/>
                <a:ea typeface="Aptos" panose="020B0004020202020204" pitchFamily="34" charset="0"/>
                <a:cs typeface="Times New Roman" panose="02020603050405020304" pitchFamily="18" charset="0"/>
              </a:rPr>
              <a:t>‘You don’t need to know </a:t>
            </a:r>
            <a:r>
              <a:rPr lang="en-GB" sz="2200" dirty="0">
                <a:ea typeface="Aptos" panose="020B0004020202020204" pitchFamily="34" charset="0"/>
                <a:cs typeface="Times New Roman" panose="02020603050405020304" pitchFamily="18" charset="0"/>
              </a:rPr>
              <a:t>[your creature-kin]</a:t>
            </a:r>
            <a:r>
              <a:rPr lang="en-GB" sz="2200" dirty="0">
                <a:effectLst/>
                <a:ea typeface="Aptos" panose="020B0004020202020204" pitchFamily="34" charset="0"/>
                <a:cs typeface="Times New Roman" panose="02020603050405020304" pitchFamily="18" charset="0"/>
              </a:rPr>
              <a:t> in order to grieve with them. </a:t>
            </a:r>
            <a:br>
              <a:rPr lang="en-GB" sz="2200" dirty="0">
                <a:effectLst/>
                <a:ea typeface="Aptos" panose="020B0004020202020204" pitchFamily="34" charset="0"/>
                <a:cs typeface="Times New Roman" panose="02020603050405020304" pitchFamily="18" charset="0"/>
              </a:rPr>
            </a:br>
            <a:r>
              <a:rPr lang="en-GB" sz="2200" i="1" dirty="0">
                <a:effectLst/>
                <a:ea typeface="Aptos" panose="020B0004020202020204" pitchFamily="34" charset="0"/>
                <a:cs typeface="Times New Roman" panose="02020603050405020304" pitchFamily="18" charset="0"/>
              </a:rPr>
              <a:t>You grieve with them in order to know them.. </a:t>
            </a:r>
            <a:r>
              <a:rPr lang="en-GB" sz="2200" dirty="0">
                <a:effectLst/>
                <a:ea typeface="Aptos" panose="020B0004020202020204" pitchFamily="34" charset="0"/>
                <a:cs typeface="Times New Roman" panose="02020603050405020304" pitchFamily="18" charset="0"/>
              </a:rPr>
              <a:t>You may say: </a:t>
            </a:r>
            <a:r>
              <a:rPr lang="en-GB" sz="2200" i="1" dirty="0">
                <a:effectLst/>
                <a:ea typeface="Aptos" panose="020B0004020202020204" pitchFamily="34" charset="0"/>
                <a:cs typeface="Times New Roman" panose="02020603050405020304" pitchFamily="18" charset="0"/>
              </a:rPr>
              <a:t>It’s too much – all this grief, all this violence and injustice, it’s too hard. </a:t>
            </a:r>
            <a:r>
              <a:rPr lang="en-GB" sz="2200" dirty="0">
                <a:effectLst/>
                <a:ea typeface="Aptos" panose="020B0004020202020204" pitchFamily="34" charset="0"/>
                <a:cs typeface="Times New Roman" panose="02020603050405020304" pitchFamily="18" charset="0"/>
              </a:rPr>
              <a:t>You are right</a:t>
            </a:r>
            <a:r>
              <a:rPr lang="en-GB" sz="2200" dirty="0">
                <a:ea typeface="Aptos" panose="020B0004020202020204" pitchFamily="34" charset="0"/>
                <a:cs typeface="Times New Roman" panose="02020603050405020304" pitchFamily="18" charset="0"/>
              </a:rPr>
              <a:t>… so </a:t>
            </a:r>
            <a:r>
              <a:rPr lang="en-GB" sz="2200" b="1" dirty="0">
                <a:ea typeface="Aptos" panose="020B0004020202020204" pitchFamily="34" charset="0"/>
                <a:cs typeface="Times New Roman" panose="02020603050405020304" pitchFamily="18" charset="0"/>
              </a:rPr>
              <a:t>begin with one</a:t>
            </a:r>
            <a:r>
              <a:rPr lang="en-GB" sz="2200" dirty="0">
                <a:ea typeface="Aptos" panose="020B0004020202020204" pitchFamily="34" charset="0"/>
                <a:cs typeface="Times New Roman" panose="02020603050405020304" pitchFamily="18" charset="0"/>
              </a:rPr>
              <a:t>…’</a:t>
            </a:r>
          </a:p>
          <a:p>
            <a:pPr algn="ctr"/>
            <a:r>
              <a:rPr lang="en-GB" dirty="0">
                <a:cs typeface="Times New Roman" panose="02020603050405020304" pitchFamily="18" charset="0"/>
              </a:rPr>
              <a:t>(Valarie Kaur, </a:t>
            </a:r>
            <a:r>
              <a:rPr lang="en-GB" i="1" dirty="0">
                <a:cs typeface="Times New Roman" panose="02020603050405020304" pitchFamily="18" charset="0"/>
              </a:rPr>
              <a:t>See No Stranger</a:t>
            </a:r>
            <a:r>
              <a:rPr lang="en-GB" dirty="0">
                <a:cs typeface="Times New Roman" panose="02020603050405020304" pitchFamily="18" charset="0"/>
              </a:rPr>
              <a:t>)</a:t>
            </a:r>
            <a:endParaRPr lang="en-US" dirty="0"/>
          </a:p>
        </p:txBody>
      </p:sp>
      <p:pic>
        <p:nvPicPr>
          <p:cNvPr id="3" name="Picture 2" descr="A fire pit with wood burning&#10;&#10;Description automatically generated">
            <a:extLst>
              <a:ext uri="{FF2B5EF4-FFF2-40B4-BE49-F238E27FC236}">
                <a16:creationId xmlns:a16="http://schemas.microsoft.com/office/drawing/2014/main" id="{1AA6499F-6105-CCA2-88A8-CB0A9F1586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387976" y="3265147"/>
            <a:ext cx="4048421" cy="3036316"/>
          </a:xfrm>
          <a:prstGeom prst="rect">
            <a:avLst/>
          </a:prstGeom>
          <a:noFill/>
        </p:spPr>
      </p:pic>
      <p:pic>
        <p:nvPicPr>
          <p:cNvPr id="7" name="Picture 6" descr="A group of people sitting on the grass&#10;&#10;AI-generated content may be incorrect.">
            <a:extLst>
              <a:ext uri="{FF2B5EF4-FFF2-40B4-BE49-F238E27FC236}">
                <a16:creationId xmlns:a16="http://schemas.microsoft.com/office/drawing/2014/main" id="{0D2B65F8-62EA-2C17-6BDB-BA424E340E15}"/>
              </a:ext>
            </a:extLst>
          </p:cNvPr>
          <p:cNvPicPr>
            <a:picLocks noChangeAspect="1"/>
          </p:cNvPicPr>
          <p:nvPr/>
        </p:nvPicPr>
        <p:blipFill>
          <a:blip r:embed="rId4"/>
          <a:stretch>
            <a:fillRect/>
          </a:stretch>
        </p:blipFill>
        <p:spPr>
          <a:xfrm>
            <a:off x="5223015" y="3044252"/>
            <a:ext cx="4616938" cy="3462704"/>
          </a:xfrm>
          <a:prstGeom prst="rect">
            <a:avLst/>
          </a:prstGeom>
        </p:spPr>
      </p:pic>
      <p:sp>
        <p:nvSpPr>
          <p:cNvPr id="8" name="Content Placeholder 3">
            <a:extLst>
              <a:ext uri="{FF2B5EF4-FFF2-40B4-BE49-F238E27FC236}">
                <a16:creationId xmlns:a16="http://schemas.microsoft.com/office/drawing/2014/main" id="{3A765BB2-5C09-9A5A-87D5-F88A1E3BB57D}"/>
              </a:ext>
            </a:extLst>
          </p:cNvPr>
          <p:cNvSpPr txBox="1">
            <a:spLocks/>
          </p:cNvSpPr>
          <p:nvPr/>
        </p:nvSpPr>
        <p:spPr>
          <a:xfrm>
            <a:off x="7005568" y="5916635"/>
            <a:ext cx="5057249" cy="817060"/>
          </a:xfrm>
          <a:prstGeom prst="rect">
            <a:avLst/>
          </a:prstGeom>
          <a:solidFill>
            <a:schemeClr val="bg1">
              <a:alpha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spcAft>
                <a:spcPts val="300"/>
              </a:spcAft>
              <a:buFont typeface="Arial" panose="020B0604020202020204" pitchFamily="34" charset="0"/>
              <a:buNone/>
            </a:pPr>
            <a:r>
              <a:rPr lang="en-GB" sz="2600" b="1" dirty="0"/>
              <a:t>‘small circles of radical presence’</a:t>
            </a:r>
          </a:p>
          <a:p>
            <a:pPr marL="0" indent="0" algn="ctr">
              <a:lnSpc>
                <a:spcPct val="110000"/>
              </a:lnSpc>
              <a:spcBef>
                <a:spcPts val="0"/>
              </a:spcBef>
              <a:spcAft>
                <a:spcPts val="600"/>
              </a:spcAft>
              <a:buFont typeface="Arial" panose="020B0604020202020204" pitchFamily="34" charset="0"/>
              <a:buNone/>
            </a:pPr>
            <a:r>
              <a:rPr lang="en-GB" sz="1600" dirty="0"/>
              <a:t>(Otto Scharmer)</a:t>
            </a:r>
          </a:p>
        </p:txBody>
      </p:sp>
      <p:sp>
        <p:nvSpPr>
          <p:cNvPr id="9" name="Content Placeholder 3">
            <a:extLst>
              <a:ext uri="{FF2B5EF4-FFF2-40B4-BE49-F238E27FC236}">
                <a16:creationId xmlns:a16="http://schemas.microsoft.com/office/drawing/2014/main" id="{93D64D39-8791-57E6-15D7-D4362EA4349D}"/>
              </a:ext>
            </a:extLst>
          </p:cNvPr>
          <p:cNvSpPr txBox="1">
            <a:spLocks/>
          </p:cNvSpPr>
          <p:nvPr/>
        </p:nvSpPr>
        <p:spPr>
          <a:xfrm>
            <a:off x="306059" y="351044"/>
            <a:ext cx="3484063" cy="502505"/>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sz="5000" baseline="30000" dirty="0">
                <a:ea typeface="DengXian" panose="02010600030101010101" pitchFamily="2" charset="-122"/>
                <a:cs typeface="Times New Roman" panose="02020603050405020304" pitchFamily="18" charset="0"/>
              </a:rPr>
              <a:t>love as grieving…</a:t>
            </a:r>
          </a:p>
        </p:txBody>
      </p:sp>
    </p:spTree>
    <p:extLst>
      <p:ext uri="{BB962C8B-B14F-4D97-AF65-F5344CB8AC3E}">
        <p14:creationId xmlns:p14="http://schemas.microsoft.com/office/powerpoint/2010/main" val="351361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76D84-2117-7871-D4ED-5012C6D4C150}"/>
            </a:ext>
          </a:extLst>
        </p:cNvPr>
        <p:cNvGrpSpPr/>
        <p:nvPr/>
      </p:nvGrpSpPr>
      <p:grpSpPr>
        <a:xfrm>
          <a:off x="0" y="0"/>
          <a:ext cx="0" cy="0"/>
          <a:chOff x="0" y="0"/>
          <a:chExt cx="0" cy="0"/>
        </a:xfrm>
      </p:grpSpPr>
      <p:pic>
        <p:nvPicPr>
          <p:cNvPr id="14" name="Picture 13" descr="A water channel under a bridge&#10;&#10;AI-generated content may be incorrect.">
            <a:extLst>
              <a:ext uri="{FF2B5EF4-FFF2-40B4-BE49-F238E27FC236}">
                <a16:creationId xmlns:a16="http://schemas.microsoft.com/office/drawing/2014/main" id="{1FE529A2-3C4F-9C62-4609-87B992E92D25}"/>
              </a:ext>
            </a:extLst>
          </p:cNvPr>
          <p:cNvPicPr>
            <a:picLocks noChangeAspect="1"/>
          </p:cNvPicPr>
          <p:nvPr/>
        </p:nvPicPr>
        <p:blipFill>
          <a:blip r:embed="rId2"/>
          <a:srcRect l="15930" r="8224"/>
          <a:stretch>
            <a:fillRect/>
          </a:stretch>
        </p:blipFill>
        <p:spPr>
          <a:xfrm>
            <a:off x="5138876" y="-116392"/>
            <a:ext cx="7053124" cy="6974392"/>
          </a:xfrm>
          <a:prstGeom prst="rect">
            <a:avLst/>
          </a:prstGeom>
        </p:spPr>
      </p:pic>
      <p:pic>
        <p:nvPicPr>
          <p:cNvPr id="24" name="Picture 23" descr="A small waterfall in a river&#10;&#10;AI-generated content may be incorrect.">
            <a:extLst>
              <a:ext uri="{FF2B5EF4-FFF2-40B4-BE49-F238E27FC236}">
                <a16:creationId xmlns:a16="http://schemas.microsoft.com/office/drawing/2014/main" id="{EF36103F-1B6D-125B-8579-712100429D42}"/>
              </a:ext>
            </a:extLst>
          </p:cNvPr>
          <p:cNvPicPr>
            <a:picLocks noChangeAspect="1"/>
          </p:cNvPicPr>
          <p:nvPr/>
        </p:nvPicPr>
        <p:blipFill>
          <a:blip r:embed="rId3"/>
          <a:stretch>
            <a:fillRect/>
          </a:stretch>
        </p:blipFill>
        <p:spPr>
          <a:xfrm>
            <a:off x="-47625" y="0"/>
            <a:ext cx="5143500" cy="6858000"/>
          </a:xfrm>
          <a:prstGeom prst="rect">
            <a:avLst/>
          </a:prstGeom>
        </p:spPr>
      </p:pic>
      <p:sp>
        <p:nvSpPr>
          <p:cNvPr id="4" name="Slide Number Placeholder 3">
            <a:extLst>
              <a:ext uri="{FF2B5EF4-FFF2-40B4-BE49-F238E27FC236}">
                <a16:creationId xmlns:a16="http://schemas.microsoft.com/office/drawing/2014/main" id="{31A229D9-C3C5-4EC3-C1BF-F6E67E260E97}"/>
              </a:ext>
            </a:extLst>
          </p:cNvPr>
          <p:cNvSpPr>
            <a:spLocks noGrp="1"/>
          </p:cNvSpPr>
          <p:nvPr>
            <p:ph type="sldNum" sz="quarter" idx="12"/>
          </p:nvPr>
        </p:nvSpPr>
        <p:spPr/>
        <p:txBody>
          <a:bodyPr/>
          <a:lstStyle/>
          <a:p>
            <a:fld id="{9CD8D479-8942-46E8-A226-A4E01F7A105C}" type="slidenum">
              <a:rPr lang="en-GB" smtClean="0"/>
              <a:t>24</a:t>
            </a:fld>
            <a:endParaRPr lang="en-GB"/>
          </a:p>
        </p:txBody>
      </p:sp>
      <p:sp>
        <p:nvSpPr>
          <p:cNvPr id="5" name="Date Placeholder 4">
            <a:extLst>
              <a:ext uri="{FF2B5EF4-FFF2-40B4-BE49-F238E27FC236}">
                <a16:creationId xmlns:a16="http://schemas.microsoft.com/office/drawing/2014/main" id="{1F46E6A0-380A-519C-B525-2B7C09563215}"/>
              </a:ext>
            </a:extLst>
          </p:cNvPr>
          <p:cNvSpPr>
            <a:spLocks noGrp="1"/>
          </p:cNvSpPr>
          <p:nvPr>
            <p:ph type="dt" sz="half" idx="10"/>
          </p:nvPr>
        </p:nvSpPr>
        <p:spPr/>
        <p:txBody>
          <a:bodyPr/>
          <a:lstStyle/>
          <a:p>
            <a:fld id="{6DD1B487-36FD-4CED-B07A-1A81FC6540B1}" type="datetime1">
              <a:rPr lang="en-US" smtClean="0"/>
              <a:pPr/>
              <a:t>10/20/2025</a:t>
            </a:fld>
            <a:endParaRPr lang="en-US" dirty="0"/>
          </a:p>
        </p:txBody>
      </p:sp>
      <p:sp>
        <p:nvSpPr>
          <p:cNvPr id="6" name="Footer Placeholder 5">
            <a:extLst>
              <a:ext uri="{FF2B5EF4-FFF2-40B4-BE49-F238E27FC236}">
                <a16:creationId xmlns:a16="http://schemas.microsoft.com/office/drawing/2014/main" id="{742D1E5F-5185-D7CD-F6B1-FEA2C44BD2C9}"/>
              </a:ext>
            </a:extLst>
          </p:cNvPr>
          <p:cNvSpPr>
            <a:spLocks noGrp="1"/>
          </p:cNvSpPr>
          <p:nvPr>
            <p:ph type="ftr" sz="quarter" idx="11"/>
          </p:nvPr>
        </p:nvSpPr>
        <p:spPr/>
        <p:txBody>
          <a:bodyPr/>
          <a:lstStyle/>
          <a:p>
            <a:r>
              <a:rPr lang="en-US"/>
              <a:t>Add a footer</a:t>
            </a:r>
            <a:endParaRPr lang="en-US" dirty="0"/>
          </a:p>
        </p:txBody>
      </p:sp>
      <p:pic>
        <p:nvPicPr>
          <p:cNvPr id="22" name="Picture 21" descr="A fence with a sign on it&#10;&#10;AI-generated content may be incorrect.">
            <a:extLst>
              <a:ext uri="{FF2B5EF4-FFF2-40B4-BE49-F238E27FC236}">
                <a16:creationId xmlns:a16="http://schemas.microsoft.com/office/drawing/2014/main" id="{4BC489B2-3AA3-50B5-8724-5B86F7930D9B}"/>
              </a:ext>
            </a:extLst>
          </p:cNvPr>
          <p:cNvPicPr>
            <a:picLocks noChangeAspect="1"/>
          </p:cNvPicPr>
          <p:nvPr/>
        </p:nvPicPr>
        <p:blipFill>
          <a:blip r:embed="rId4"/>
          <a:stretch>
            <a:fillRect/>
          </a:stretch>
        </p:blipFill>
        <p:spPr>
          <a:xfrm>
            <a:off x="1545707" y="1447536"/>
            <a:ext cx="6374864" cy="4781148"/>
          </a:xfrm>
          <a:prstGeom prst="rect">
            <a:avLst/>
          </a:prstGeom>
        </p:spPr>
      </p:pic>
      <p:pic>
        <p:nvPicPr>
          <p:cNvPr id="18" name="Picture 17" descr="A red container next to a metal pole&#10;&#10;AI-generated content may be incorrect.">
            <a:extLst>
              <a:ext uri="{FF2B5EF4-FFF2-40B4-BE49-F238E27FC236}">
                <a16:creationId xmlns:a16="http://schemas.microsoft.com/office/drawing/2014/main" id="{F4181C57-781F-E740-1ECC-6D8E816A0B41}"/>
              </a:ext>
            </a:extLst>
          </p:cNvPr>
          <p:cNvPicPr>
            <a:picLocks noChangeAspect="1"/>
          </p:cNvPicPr>
          <p:nvPr/>
        </p:nvPicPr>
        <p:blipFill>
          <a:blip r:embed="rId5"/>
          <a:stretch>
            <a:fillRect/>
          </a:stretch>
        </p:blipFill>
        <p:spPr>
          <a:xfrm>
            <a:off x="7211698" y="208041"/>
            <a:ext cx="4766942" cy="6355923"/>
          </a:xfrm>
          <a:prstGeom prst="rect">
            <a:avLst/>
          </a:prstGeom>
        </p:spPr>
      </p:pic>
      <p:sp>
        <p:nvSpPr>
          <p:cNvPr id="25" name="Content Placeholder 3">
            <a:extLst>
              <a:ext uri="{FF2B5EF4-FFF2-40B4-BE49-F238E27FC236}">
                <a16:creationId xmlns:a16="http://schemas.microsoft.com/office/drawing/2014/main" id="{0F707DEE-E84E-2DB2-1C16-2D8661DC959F}"/>
              </a:ext>
            </a:extLst>
          </p:cNvPr>
          <p:cNvSpPr txBox="1">
            <a:spLocks/>
          </p:cNvSpPr>
          <p:nvPr/>
        </p:nvSpPr>
        <p:spPr>
          <a:xfrm>
            <a:off x="306059" y="351045"/>
            <a:ext cx="5789941" cy="543638"/>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sz="5000" baseline="30000" dirty="0">
                <a:ea typeface="DengXian" panose="02010600030101010101" pitchFamily="2" charset="-122"/>
                <a:cs typeface="Times New Roman" panose="02020603050405020304" pitchFamily="18" charset="0"/>
              </a:rPr>
              <a:t>love as wandering / trespass…</a:t>
            </a:r>
          </a:p>
        </p:txBody>
      </p:sp>
    </p:spTree>
    <p:extLst>
      <p:ext uri="{BB962C8B-B14F-4D97-AF65-F5344CB8AC3E}">
        <p14:creationId xmlns:p14="http://schemas.microsoft.com/office/powerpoint/2010/main" val="216689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3AD08-CD6A-8AAC-0078-B12AC694786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D4B4BB-4859-9DCB-113E-329C011F615D}"/>
              </a:ext>
            </a:extLst>
          </p:cNvPr>
          <p:cNvSpPr>
            <a:spLocks noGrp="1"/>
          </p:cNvSpPr>
          <p:nvPr>
            <p:ph type="sldNum" sz="quarter" idx="12"/>
          </p:nvPr>
        </p:nvSpPr>
        <p:spPr/>
        <p:txBody>
          <a:bodyPr/>
          <a:lstStyle/>
          <a:p>
            <a:fld id="{9CD8D479-8942-46E8-A226-A4E01F7A105C}" type="slidenum">
              <a:rPr lang="en-GB" smtClean="0"/>
              <a:t>25</a:t>
            </a:fld>
            <a:endParaRPr lang="en-GB"/>
          </a:p>
        </p:txBody>
      </p:sp>
      <p:sp>
        <p:nvSpPr>
          <p:cNvPr id="5" name="Date Placeholder 4">
            <a:extLst>
              <a:ext uri="{FF2B5EF4-FFF2-40B4-BE49-F238E27FC236}">
                <a16:creationId xmlns:a16="http://schemas.microsoft.com/office/drawing/2014/main" id="{91FA19B7-666A-37A2-9025-9B46B0CF5B94}"/>
              </a:ext>
            </a:extLst>
          </p:cNvPr>
          <p:cNvSpPr>
            <a:spLocks noGrp="1"/>
          </p:cNvSpPr>
          <p:nvPr>
            <p:ph type="dt" sz="half" idx="10"/>
          </p:nvPr>
        </p:nvSpPr>
        <p:spPr/>
        <p:txBody>
          <a:bodyPr/>
          <a:lstStyle/>
          <a:p>
            <a:fld id="{6DD1B487-36FD-4CED-B07A-1A81FC6540B1}" type="datetime1">
              <a:rPr lang="en-US" smtClean="0"/>
              <a:pPr/>
              <a:t>10/20/2025</a:t>
            </a:fld>
            <a:endParaRPr lang="en-US" dirty="0"/>
          </a:p>
        </p:txBody>
      </p:sp>
      <p:sp>
        <p:nvSpPr>
          <p:cNvPr id="6" name="Footer Placeholder 5">
            <a:extLst>
              <a:ext uri="{FF2B5EF4-FFF2-40B4-BE49-F238E27FC236}">
                <a16:creationId xmlns:a16="http://schemas.microsoft.com/office/drawing/2014/main" id="{21C73CEE-851E-8923-F125-91DCAF953053}"/>
              </a:ext>
            </a:extLst>
          </p:cNvPr>
          <p:cNvSpPr>
            <a:spLocks noGrp="1"/>
          </p:cNvSpPr>
          <p:nvPr>
            <p:ph type="ftr" sz="quarter" idx="11"/>
          </p:nvPr>
        </p:nvSpPr>
        <p:spPr/>
        <p:txBody>
          <a:bodyPr/>
          <a:lstStyle/>
          <a:p>
            <a:r>
              <a:rPr lang="en-US"/>
              <a:t>Add a footer</a:t>
            </a:r>
            <a:endParaRPr lang="en-US" dirty="0"/>
          </a:p>
        </p:txBody>
      </p:sp>
      <p:pic>
        <p:nvPicPr>
          <p:cNvPr id="20" name="Picture 19" descr="A river with rocks and trees&#10;&#10;AI-generated content may be incorrect.">
            <a:extLst>
              <a:ext uri="{FF2B5EF4-FFF2-40B4-BE49-F238E27FC236}">
                <a16:creationId xmlns:a16="http://schemas.microsoft.com/office/drawing/2014/main" id="{73354C97-B123-1A34-B536-02843EDC61B0}"/>
              </a:ext>
            </a:extLst>
          </p:cNvPr>
          <p:cNvPicPr>
            <a:picLocks noChangeAspect="1"/>
          </p:cNvPicPr>
          <p:nvPr/>
        </p:nvPicPr>
        <p:blipFill>
          <a:blip r:embed="rId2"/>
          <a:srcRect l="-211" t="10314" r="1448" b="15798"/>
          <a:stretch>
            <a:fillRect/>
          </a:stretch>
        </p:blipFill>
        <p:spPr>
          <a:xfrm>
            <a:off x="1" y="0"/>
            <a:ext cx="12222738" cy="6858000"/>
          </a:xfrm>
          <a:prstGeom prst="rect">
            <a:avLst/>
          </a:prstGeom>
        </p:spPr>
      </p:pic>
      <p:sp>
        <p:nvSpPr>
          <p:cNvPr id="2" name="TextBox 1">
            <a:extLst>
              <a:ext uri="{FF2B5EF4-FFF2-40B4-BE49-F238E27FC236}">
                <a16:creationId xmlns:a16="http://schemas.microsoft.com/office/drawing/2014/main" id="{84BF04BA-6755-F6AD-FE4A-590893630C00}"/>
              </a:ext>
            </a:extLst>
          </p:cNvPr>
          <p:cNvSpPr txBox="1"/>
          <p:nvPr/>
        </p:nvSpPr>
        <p:spPr>
          <a:xfrm>
            <a:off x="2372828" y="5567069"/>
            <a:ext cx="9144259" cy="400110"/>
          </a:xfrm>
          <a:prstGeom prst="rect">
            <a:avLst/>
          </a:prstGeom>
          <a:solidFill>
            <a:schemeClr val="bg1">
              <a:alpha val="70000"/>
            </a:schemeClr>
          </a:solidFill>
        </p:spPr>
        <p:txBody>
          <a:bodyPr wrap="square" rtlCol="0">
            <a:spAutoFit/>
          </a:bodyPr>
          <a:lstStyle/>
          <a:p>
            <a:r>
              <a:rPr lang="en-GB" sz="2000" dirty="0">
                <a:latin typeface="Calibri" panose="020F0502020204030204" pitchFamily="34" charset="0"/>
                <a:ea typeface="DengXian" panose="02010600030101010101" pitchFamily="2" charset="-122"/>
              </a:rPr>
              <a:t>A</a:t>
            </a:r>
            <a:r>
              <a:rPr lang="en-GB" sz="2000" dirty="0">
                <a:effectLst/>
                <a:latin typeface="Calibri" panose="020F0502020204030204" pitchFamily="34" charset="0"/>
                <a:ea typeface="DengXian" panose="02010600030101010101" pitchFamily="2" charset="-122"/>
              </a:rPr>
              <a:t>nnual profits (Severn Trent, 2023): £509 million</a:t>
            </a:r>
            <a:endParaRPr lang="en-GB" sz="20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6189C57-B04A-99B5-E257-3D228FAA71F9}"/>
              </a:ext>
            </a:extLst>
          </p:cNvPr>
          <p:cNvSpPr txBox="1"/>
          <p:nvPr/>
        </p:nvSpPr>
        <p:spPr>
          <a:xfrm>
            <a:off x="2372828" y="4396119"/>
            <a:ext cx="9144259" cy="400110"/>
          </a:xfrm>
          <a:prstGeom prst="rect">
            <a:avLst/>
          </a:prstGeom>
          <a:solidFill>
            <a:schemeClr val="bg1">
              <a:alpha val="70000"/>
            </a:schemeClr>
          </a:solidFill>
        </p:spPr>
        <p:txBody>
          <a:bodyPr wrap="square" rtlCol="0">
            <a:spAutoFit/>
          </a:bodyPr>
          <a:lstStyle/>
          <a:p>
            <a:r>
              <a:rPr lang="en-GB" sz="2000" dirty="0">
                <a:effectLst/>
                <a:latin typeface="Calibri" panose="020F0502020204030204" pitchFamily="34" charset="0"/>
                <a:ea typeface="DengXian" panose="02010600030101010101" pitchFamily="2" charset="-122"/>
              </a:rPr>
              <a:t>Raw sewage discharges into River Tame, 2020: 558,698 hrs (= 64 years)</a:t>
            </a:r>
            <a:endParaRPr lang="en-GB" sz="20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0E5607A-D6FF-C49E-22BE-13060422E9BC}"/>
              </a:ext>
            </a:extLst>
          </p:cNvPr>
          <p:cNvSpPr txBox="1"/>
          <p:nvPr/>
        </p:nvSpPr>
        <p:spPr>
          <a:xfrm>
            <a:off x="2372827" y="4993304"/>
            <a:ext cx="9144259" cy="400110"/>
          </a:xfrm>
          <a:prstGeom prst="rect">
            <a:avLst/>
          </a:prstGeom>
          <a:solidFill>
            <a:schemeClr val="bg1">
              <a:alpha val="70000"/>
            </a:schemeClr>
          </a:solidFill>
        </p:spPr>
        <p:txBody>
          <a:bodyPr wrap="square" rtlCol="0">
            <a:spAutoFit/>
          </a:bodyPr>
          <a:lstStyle/>
          <a:p>
            <a:r>
              <a:rPr lang="en-GB" sz="2000" dirty="0">
                <a:effectLst/>
                <a:latin typeface="Calibri" panose="020F0502020204030204" pitchFamily="34" charset="0"/>
                <a:ea typeface="DengXian" panose="02010600030101010101" pitchFamily="2" charset="-122"/>
              </a:rPr>
              <a:t>Raw sewage discharges into River Tame at Bromford estate, 2024: 603 hrs (= </a:t>
            </a:r>
            <a:r>
              <a:rPr lang="en-GB" sz="2000" dirty="0">
                <a:latin typeface="Calibri" panose="020F0502020204030204" pitchFamily="34" charset="0"/>
                <a:ea typeface="DengXian" panose="02010600030101010101" pitchFamily="2" charset="-122"/>
              </a:rPr>
              <a:t>25 days</a:t>
            </a:r>
            <a:r>
              <a:rPr lang="en-GB" sz="2000" dirty="0">
                <a:effectLst/>
                <a:latin typeface="Calibri" panose="020F0502020204030204" pitchFamily="34" charset="0"/>
                <a:ea typeface="DengXian" panose="02010600030101010101" pitchFamily="2" charset="-122"/>
              </a:rPr>
              <a:t>)</a:t>
            </a:r>
            <a:endParaRPr lang="en-GB" sz="2000"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36F39EA7-3038-1891-8978-2B645CC8750E}"/>
              </a:ext>
            </a:extLst>
          </p:cNvPr>
          <p:cNvSpPr txBox="1"/>
          <p:nvPr/>
        </p:nvSpPr>
        <p:spPr>
          <a:xfrm>
            <a:off x="2372828" y="6157619"/>
            <a:ext cx="9144259" cy="400110"/>
          </a:xfrm>
          <a:prstGeom prst="rect">
            <a:avLst/>
          </a:prstGeom>
          <a:solidFill>
            <a:schemeClr val="bg1">
              <a:alpha val="70000"/>
            </a:schemeClr>
          </a:solidFill>
        </p:spPr>
        <p:txBody>
          <a:bodyPr wrap="square" rtlCol="0">
            <a:spAutoFit/>
          </a:bodyPr>
          <a:lstStyle/>
          <a:p>
            <a:r>
              <a:rPr lang="en-GB" sz="2000" dirty="0">
                <a:latin typeface="Calibri" panose="020F0502020204030204" pitchFamily="34" charset="0"/>
                <a:ea typeface="DengXian" panose="02010600030101010101" pitchFamily="2" charset="-122"/>
              </a:rPr>
              <a:t>Severn Trent fined, 2024</a:t>
            </a:r>
            <a:r>
              <a:rPr lang="en-GB" sz="2000" dirty="0">
                <a:effectLst/>
                <a:latin typeface="Calibri" panose="020F0502020204030204" pitchFamily="34" charset="0"/>
                <a:ea typeface="DengXian" panose="02010600030101010101" pitchFamily="2" charset="-122"/>
              </a:rPr>
              <a:t>: £</a:t>
            </a:r>
            <a:r>
              <a:rPr lang="en-GB" sz="2000" dirty="0">
                <a:latin typeface="Calibri" panose="020F0502020204030204" pitchFamily="34" charset="0"/>
                <a:ea typeface="DengXian" panose="02010600030101010101" pitchFamily="2" charset="-122"/>
              </a:rPr>
              <a:t>2</a:t>
            </a:r>
            <a:r>
              <a:rPr lang="en-GB" sz="2000" dirty="0">
                <a:effectLst/>
                <a:latin typeface="Calibri" panose="020F0502020204030204" pitchFamily="34" charset="0"/>
                <a:ea typeface="DengXian" panose="02010600030101010101" pitchFamily="2" charset="-122"/>
              </a:rPr>
              <a:t> million</a:t>
            </a:r>
            <a:endParaRPr lang="en-GB" sz="2000"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4">
            <a:extLst>
              <a:ext uri="{FF2B5EF4-FFF2-40B4-BE49-F238E27FC236}">
                <a16:creationId xmlns:a16="http://schemas.microsoft.com/office/drawing/2014/main" id="{E4CE0F0B-23AF-B86B-15BE-24798612C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1206" y="2287970"/>
            <a:ext cx="2845763" cy="213729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EDA41E53-61A1-B6AC-C0F9-2BD4B317566F}"/>
              </a:ext>
            </a:extLst>
          </p:cNvPr>
          <p:cNvSpPr txBox="1">
            <a:spLocks/>
          </p:cNvSpPr>
          <p:nvPr/>
        </p:nvSpPr>
        <p:spPr>
          <a:xfrm>
            <a:off x="306059" y="351045"/>
            <a:ext cx="5789941" cy="543638"/>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sz="5000" baseline="30000" dirty="0">
                <a:ea typeface="DengXian" panose="02010600030101010101" pitchFamily="2" charset="-122"/>
                <a:cs typeface="Times New Roman" panose="02020603050405020304" pitchFamily="18" charset="0"/>
              </a:rPr>
              <a:t>love as wandering / trespass…</a:t>
            </a:r>
          </a:p>
        </p:txBody>
      </p:sp>
    </p:spTree>
    <p:extLst>
      <p:ext uri="{BB962C8B-B14F-4D97-AF65-F5344CB8AC3E}">
        <p14:creationId xmlns:p14="http://schemas.microsoft.com/office/powerpoint/2010/main" val="12325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E6C69-1A80-0753-D9D6-95D9176ADC6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0565E3-F892-81BC-9395-67F4DD6BCA36}"/>
              </a:ext>
            </a:extLst>
          </p:cNvPr>
          <p:cNvSpPr>
            <a:spLocks noGrp="1"/>
          </p:cNvSpPr>
          <p:nvPr>
            <p:ph type="sldNum" sz="quarter" idx="12"/>
          </p:nvPr>
        </p:nvSpPr>
        <p:spPr/>
        <p:txBody>
          <a:bodyPr/>
          <a:lstStyle/>
          <a:p>
            <a:fld id="{9CD8D479-8942-46E8-A226-A4E01F7A105C}" type="slidenum">
              <a:rPr lang="en-GB" smtClean="0"/>
              <a:t>26</a:t>
            </a:fld>
            <a:endParaRPr lang="en-GB"/>
          </a:p>
        </p:txBody>
      </p:sp>
      <p:sp>
        <p:nvSpPr>
          <p:cNvPr id="5" name="Date Placeholder 4">
            <a:extLst>
              <a:ext uri="{FF2B5EF4-FFF2-40B4-BE49-F238E27FC236}">
                <a16:creationId xmlns:a16="http://schemas.microsoft.com/office/drawing/2014/main" id="{0D8983E4-B119-0394-0DBA-62FCF98252CC}"/>
              </a:ext>
            </a:extLst>
          </p:cNvPr>
          <p:cNvSpPr>
            <a:spLocks noGrp="1"/>
          </p:cNvSpPr>
          <p:nvPr>
            <p:ph type="dt" sz="half" idx="10"/>
          </p:nvPr>
        </p:nvSpPr>
        <p:spPr/>
        <p:txBody>
          <a:bodyPr/>
          <a:lstStyle/>
          <a:p>
            <a:fld id="{6DD1B487-36FD-4CED-B07A-1A81FC6540B1}" type="datetime1">
              <a:rPr lang="en-US" smtClean="0"/>
              <a:pPr/>
              <a:t>10/20/2025</a:t>
            </a:fld>
            <a:endParaRPr lang="en-US" dirty="0"/>
          </a:p>
        </p:txBody>
      </p:sp>
      <p:sp>
        <p:nvSpPr>
          <p:cNvPr id="6" name="Footer Placeholder 5">
            <a:extLst>
              <a:ext uri="{FF2B5EF4-FFF2-40B4-BE49-F238E27FC236}">
                <a16:creationId xmlns:a16="http://schemas.microsoft.com/office/drawing/2014/main" id="{93DA70B6-8CB3-5399-95E1-8671F7F15B7E}"/>
              </a:ext>
            </a:extLst>
          </p:cNvPr>
          <p:cNvSpPr>
            <a:spLocks noGrp="1"/>
          </p:cNvSpPr>
          <p:nvPr>
            <p:ph type="ftr" sz="quarter" idx="11"/>
          </p:nvPr>
        </p:nvSpPr>
        <p:spPr/>
        <p:txBody>
          <a:bodyPr/>
          <a:lstStyle/>
          <a:p>
            <a:r>
              <a:rPr lang="en-US"/>
              <a:t>Add a footer</a:t>
            </a:r>
            <a:endParaRPr lang="en-US" dirty="0"/>
          </a:p>
        </p:txBody>
      </p:sp>
      <p:pic>
        <p:nvPicPr>
          <p:cNvPr id="20" name="Picture 19" descr="A river with rocks and trees&#10;&#10;AI-generated content may be incorrect.">
            <a:extLst>
              <a:ext uri="{FF2B5EF4-FFF2-40B4-BE49-F238E27FC236}">
                <a16:creationId xmlns:a16="http://schemas.microsoft.com/office/drawing/2014/main" id="{97110E10-3F43-2DD9-97D4-7B9D03CA6679}"/>
              </a:ext>
            </a:extLst>
          </p:cNvPr>
          <p:cNvPicPr>
            <a:picLocks noChangeAspect="1"/>
          </p:cNvPicPr>
          <p:nvPr/>
        </p:nvPicPr>
        <p:blipFill>
          <a:blip r:embed="rId2"/>
          <a:srcRect l="-211" t="10314" r="1448" b="15798"/>
          <a:stretch>
            <a:fillRect/>
          </a:stretch>
        </p:blipFill>
        <p:spPr>
          <a:xfrm>
            <a:off x="1" y="0"/>
            <a:ext cx="12222738" cy="6858000"/>
          </a:xfrm>
          <a:prstGeom prst="rect">
            <a:avLst/>
          </a:prstGeom>
        </p:spPr>
      </p:pic>
      <p:pic>
        <p:nvPicPr>
          <p:cNvPr id="3" name="Picture 2" descr="A poster with text and images&#10;&#10;AI-generated content may be incorrect.">
            <a:extLst>
              <a:ext uri="{FF2B5EF4-FFF2-40B4-BE49-F238E27FC236}">
                <a16:creationId xmlns:a16="http://schemas.microsoft.com/office/drawing/2014/main" id="{78027980-E067-116A-8FF7-84620819740C}"/>
              </a:ext>
            </a:extLst>
          </p:cNvPr>
          <p:cNvPicPr>
            <a:picLocks noChangeAspect="1"/>
          </p:cNvPicPr>
          <p:nvPr/>
        </p:nvPicPr>
        <p:blipFill>
          <a:blip r:embed="rId3"/>
          <a:srcRect t="16644" b="16643"/>
          <a:stretch>
            <a:fillRect/>
          </a:stretch>
        </p:blipFill>
        <p:spPr>
          <a:xfrm>
            <a:off x="5025771" y="1245728"/>
            <a:ext cx="3166040" cy="4575142"/>
          </a:xfrm>
          <a:prstGeom prst="rect">
            <a:avLst/>
          </a:prstGeom>
        </p:spPr>
      </p:pic>
      <p:pic>
        <p:nvPicPr>
          <p:cNvPr id="10" name="Picture 9" descr="A group of people standing in a line&#10;&#10;AI-generated content may be incorrect.">
            <a:extLst>
              <a:ext uri="{FF2B5EF4-FFF2-40B4-BE49-F238E27FC236}">
                <a16:creationId xmlns:a16="http://schemas.microsoft.com/office/drawing/2014/main" id="{FB147C10-888C-4E6F-ED2B-595A1EEE622B}"/>
              </a:ext>
            </a:extLst>
          </p:cNvPr>
          <p:cNvPicPr>
            <a:picLocks noChangeAspect="1"/>
          </p:cNvPicPr>
          <p:nvPr/>
        </p:nvPicPr>
        <p:blipFill>
          <a:blip r:embed="rId4"/>
          <a:srcRect t="8649" b="9482"/>
          <a:stretch>
            <a:fillRect/>
          </a:stretch>
        </p:blipFill>
        <p:spPr>
          <a:xfrm>
            <a:off x="636569" y="3022320"/>
            <a:ext cx="6907314" cy="3677602"/>
          </a:xfrm>
          <a:prstGeom prst="rect">
            <a:avLst/>
          </a:prstGeom>
        </p:spPr>
      </p:pic>
      <p:pic>
        <p:nvPicPr>
          <p:cNvPr id="12" name="Picture 11" descr="A close-up of a flyer&#10;&#10;AI-generated content may be incorrect.">
            <a:extLst>
              <a:ext uri="{FF2B5EF4-FFF2-40B4-BE49-F238E27FC236}">
                <a16:creationId xmlns:a16="http://schemas.microsoft.com/office/drawing/2014/main" id="{368FD901-55A4-36D8-5B24-060A77EAEE59}"/>
              </a:ext>
            </a:extLst>
          </p:cNvPr>
          <p:cNvPicPr>
            <a:picLocks noChangeAspect="1"/>
          </p:cNvPicPr>
          <p:nvPr/>
        </p:nvPicPr>
        <p:blipFill>
          <a:blip r:embed="rId5"/>
          <a:stretch>
            <a:fillRect/>
          </a:stretch>
        </p:blipFill>
        <p:spPr>
          <a:xfrm>
            <a:off x="69765" y="1540970"/>
            <a:ext cx="2768600" cy="4279900"/>
          </a:xfrm>
          <a:prstGeom prst="rect">
            <a:avLst/>
          </a:prstGeom>
        </p:spPr>
      </p:pic>
      <p:pic>
        <p:nvPicPr>
          <p:cNvPr id="19" name="Picture 18" descr="A group of people in orange vests walking on a street&#10;&#10;AI-generated content may be incorrect.">
            <a:extLst>
              <a:ext uri="{FF2B5EF4-FFF2-40B4-BE49-F238E27FC236}">
                <a16:creationId xmlns:a16="http://schemas.microsoft.com/office/drawing/2014/main" id="{1465C394-F5CA-42F7-23F8-99C743E81E63}"/>
              </a:ext>
            </a:extLst>
          </p:cNvPr>
          <p:cNvPicPr>
            <a:picLocks noChangeAspect="1"/>
          </p:cNvPicPr>
          <p:nvPr/>
        </p:nvPicPr>
        <p:blipFill>
          <a:blip r:embed="rId6"/>
          <a:stretch>
            <a:fillRect/>
          </a:stretch>
        </p:blipFill>
        <p:spPr>
          <a:xfrm>
            <a:off x="6412205" y="1762638"/>
            <a:ext cx="5501449" cy="4126087"/>
          </a:xfrm>
          <a:prstGeom prst="rect">
            <a:avLst/>
          </a:prstGeom>
        </p:spPr>
      </p:pic>
      <p:sp>
        <p:nvSpPr>
          <p:cNvPr id="21" name="Content Placeholder 3">
            <a:extLst>
              <a:ext uri="{FF2B5EF4-FFF2-40B4-BE49-F238E27FC236}">
                <a16:creationId xmlns:a16="http://schemas.microsoft.com/office/drawing/2014/main" id="{99CDCC90-F0DD-8331-C073-F619795B0659}"/>
              </a:ext>
            </a:extLst>
          </p:cNvPr>
          <p:cNvSpPr txBox="1">
            <a:spLocks/>
          </p:cNvSpPr>
          <p:nvPr/>
        </p:nvSpPr>
        <p:spPr>
          <a:xfrm>
            <a:off x="306059" y="351045"/>
            <a:ext cx="9381279" cy="543638"/>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sz="5000" baseline="30000" dirty="0">
                <a:ea typeface="DengXian" panose="02010600030101010101" pitchFamily="2" charset="-122"/>
                <a:cs typeface="Times New Roman" panose="02020603050405020304" pitchFamily="18" charset="0"/>
              </a:rPr>
              <a:t>rivers, hotel car-parks… and (un)common ground…</a:t>
            </a:r>
          </a:p>
        </p:txBody>
      </p:sp>
    </p:spTree>
    <p:extLst>
      <p:ext uri="{BB962C8B-B14F-4D97-AF65-F5344CB8AC3E}">
        <p14:creationId xmlns:p14="http://schemas.microsoft.com/office/powerpoint/2010/main" val="238663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a:t>“Give up activism”</a:t>
            </a:r>
          </a:p>
        </p:txBody>
      </p:sp>
      <p:pic>
        <p:nvPicPr>
          <p:cNvPr id="38914" name="Picture 2" descr="http://l7.alamy.com/zooms/d4acd855a82f4962a1c8e5e25401ebf7/oil-refinery-workers-strike-gan312.jpg"/>
          <p:cNvPicPr>
            <a:picLocks noChangeAspect="1" noChangeArrowheads="1"/>
          </p:cNvPicPr>
          <p:nvPr/>
        </p:nvPicPr>
        <p:blipFill>
          <a:blip r:embed="rId2" cstate="print"/>
          <a:srcRect l="30456" r="10093" b="4668"/>
          <a:stretch>
            <a:fillRect/>
          </a:stretch>
        </p:blipFill>
        <p:spPr bwMode="auto">
          <a:xfrm>
            <a:off x="-30480" y="6702"/>
            <a:ext cx="6096000" cy="6858000"/>
          </a:xfrm>
          <a:prstGeom prst="rect">
            <a:avLst/>
          </a:prstGeom>
          <a:noFill/>
        </p:spPr>
      </p:pic>
      <p:pic>
        <p:nvPicPr>
          <p:cNvPr id="36866" name="Picture 2" descr="http://c8.alamy.com/comp/C2BENA/demonstrators-from-activist-group-crude-awakening-blockade-the-roads-C2BENA.jpg"/>
          <p:cNvPicPr>
            <a:picLocks noChangeAspect="1" noChangeArrowheads="1"/>
          </p:cNvPicPr>
          <p:nvPr/>
        </p:nvPicPr>
        <p:blipFill>
          <a:blip r:embed="rId3" cstate="print"/>
          <a:srcRect l="22220" r="18782" b="9656"/>
          <a:stretch>
            <a:fillRect/>
          </a:stretch>
        </p:blipFill>
        <p:spPr bwMode="auto">
          <a:xfrm>
            <a:off x="6126481" y="0"/>
            <a:ext cx="6096000" cy="6864702"/>
          </a:xfrm>
          <a:prstGeom prst="rect">
            <a:avLst/>
          </a:prstGeom>
          <a:noFill/>
        </p:spPr>
      </p:pic>
      <p:sp>
        <p:nvSpPr>
          <p:cNvPr id="5" name="TextBox 4"/>
          <p:cNvSpPr txBox="1"/>
          <p:nvPr/>
        </p:nvSpPr>
        <p:spPr>
          <a:xfrm rot="20336712">
            <a:off x="2354971" y="1273612"/>
            <a:ext cx="6585808" cy="584775"/>
          </a:xfrm>
          <a:prstGeom prst="rect">
            <a:avLst/>
          </a:prstGeom>
          <a:solidFill>
            <a:schemeClr val="bg1"/>
          </a:solidFill>
          <a:ln>
            <a:solidFill>
              <a:schemeClr val="bg2">
                <a:lumMod val="90000"/>
              </a:schemeClr>
            </a:solidFill>
          </a:ln>
          <a:effectLst>
            <a:outerShdw blurRad="50800" dist="38100" dir="2700000" algn="tl" rotWithShape="0">
              <a:prstClr val="black">
                <a:alpha val="40000"/>
              </a:prstClr>
            </a:outerShdw>
          </a:effectLst>
        </p:spPr>
        <p:txBody>
          <a:bodyPr wrap="square" rtlCol="0">
            <a:spAutoFit/>
          </a:bodyPr>
          <a:lstStyle/>
          <a:p>
            <a:r>
              <a:rPr lang="en-GB" sz="3200" b="1" dirty="0">
                <a:latin typeface="Consolas" pitchFamily="49" charset="0"/>
                <a:cs typeface="Consolas" pitchFamily="49" charset="0"/>
              </a:rPr>
              <a:t>   “Give up activism...”</a:t>
            </a:r>
          </a:p>
        </p:txBody>
      </p:sp>
      <p:sp>
        <p:nvSpPr>
          <p:cNvPr id="4" name="TextBox 3">
            <a:extLst>
              <a:ext uri="{FF2B5EF4-FFF2-40B4-BE49-F238E27FC236}">
                <a16:creationId xmlns:a16="http://schemas.microsoft.com/office/drawing/2014/main" id="{B14BA697-7424-3DEA-5B3D-F4BBE5C5F3AE}"/>
              </a:ext>
            </a:extLst>
          </p:cNvPr>
          <p:cNvSpPr txBox="1"/>
          <p:nvPr/>
        </p:nvSpPr>
        <p:spPr>
          <a:xfrm>
            <a:off x="4575870" y="3246315"/>
            <a:ext cx="7291307" cy="3216265"/>
          </a:xfrm>
          <a:prstGeom prst="rect">
            <a:avLst/>
          </a:prstGeom>
          <a:solidFill>
            <a:schemeClr val="bg1">
              <a:alpha val="78548"/>
            </a:schemeClr>
          </a:solidFill>
        </p:spPr>
        <p:txBody>
          <a:bodyPr wrap="square">
            <a:spAutoFit/>
          </a:bodyPr>
          <a:lstStyle/>
          <a:p>
            <a:pPr algn="ctr">
              <a:spcAft>
                <a:spcPts val="600"/>
              </a:spcAft>
              <a:buNone/>
            </a:pPr>
            <a:r>
              <a:rPr lang="en-GB" sz="2200" dirty="0"/>
              <a:t>‘</a:t>
            </a:r>
            <a:r>
              <a:rPr lang="en-GB" sz="2200" dirty="0">
                <a:effectLst/>
              </a:rPr>
              <a:t>instead of asking "what do we do?", I ask: </a:t>
            </a:r>
            <a:br>
              <a:rPr lang="en-GB" sz="2200" dirty="0">
                <a:effectLst/>
              </a:rPr>
            </a:br>
            <a:r>
              <a:rPr lang="en-GB" sz="2200" dirty="0">
                <a:effectLst/>
              </a:rPr>
              <a:t>how might we become more available to what is happening? </a:t>
            </a:r>
            <a:br>
              <a:rPr lang="en-GB" sz="2200" dirty="0">
                <a:effectLst/>
              </a:rPr>
            </a:br>
            <a:r>
              <a:rPr lang="en-GB" sz="2200" dirty="0">
                <a:effectLst/>
              </a:rPr>
              <a:t>What kinds of gestures let the crack speak? </a:t>
            </a:r>
            <a:br>
              <a:rPr lang="en-GB" sz="2200" dirty="0">
                <a:effectLst/>
              </a:rPr>
            </a:br>
            <a:r>
              <a:rPr lang="en-GB" sz="2200" dirty="0">
                <a:effectLst/>
              </a:rPr>
              <a:t>What does it mean to be apprenticed to disfigurement? </a:t>
            </a:r>
          </a:p>
          <a:p>
            <a:pPr algn="ctr">
              <a:spcAft>
                <a:spcPts val="600"/>
              </a:spcAft>
              <a:buNone/>
            </a:pPr>
            <a:r>
              <a:rPr lang="en-GB" sz="2200" dirty="0">
                <a:effectLst/>
              </a:rPr>
              <a:t>To tremble before these questions is not to fix the world. </a:t>
            </a:r>
            <a:br>
              <a:rPr lang="en-GB" sz="2200" dirty="0">
                <a:effectLst/>
              </a:rPr>
            </a:br>
            <a:r>
              <a:rPr lang="en-GB" sz="2200" dirty="0">
                <a:effectLst/>
              </a:rPr>
              <a:t>We cannot fix the world. But we can be moved by it. </a:t>
            </a:r>
            <a:br>
              <a:rPr lang="en-GB" sz="2200" dirty="0">
                <a:effectLst/>
              </a:rPr>
            </a:br>
            <a:r>
              <a:rPr lang="en-GB" sz="2200" dirty="0">
                <a:effectLst/>
              </a:rPr>
              <a:t>And in that movement, something undoes us. Or rather, </a:t>
            </a:r>
            <a:br>
              <a:rPr lang="en-GB" sz="2200" dirty="0">
                <a:effectLst/>
              </a:rPr>
            </a:br>
            <a:r>
              <a:rPr lang="en-GB" sz="2200" dirty="0">
                <a:effectLst/>
              </a:rPr>
              <a:t>the undoing becomes 'us'. And that undoing is everything.</a:t>
            </a:r>
          </a:p>
          <a:p>
            <a:pPr algn="ctr">
              <a:buNone/>
            </a:pPr>
            <a:r>
              <a:rPr lang="en-GB" sz="1600" dirty="0"/>
              <a:t>(Bayo Akomolafe, ‘Unlearning Whiteness’)</a:t>
            </a:r>
            <a:r>
              <a:rPr lang="en-GB" sz="1600" dirty="0">
                <a:effectLst/>
              </a:rPr>
              <a:t> </a:t>
            </a:r>
          </a:p>
        </p:txBody>
      </p:sp>
      <p:sp>
        <p:nvSpPr>
          <p:cNvPr id="6" name="Content Placeholder 3">
            <a:extLst>
              <a:ext uri="{FF2B5EF4-FFF2-40B4-BE49-F238E27FC236}">
                <a16:creationId xmlns:a16="http://schemas.microsoft.com/office/drawing/2014/main" id="{D74E0166-3441-DB1B-5AE1-6FD80EF1E9D8}"/>
              </a:ext>
            </a:extLst>
          </p:cNvPr>
          <p:cNvSpPr txBox="1">
            <a:spLocks/>
          </p:cNvSpPr>
          <p:nvPr/>
        </p:nvSpPr>
        <p:spPr>
          <a:xfrm>
            <a:off x="306060" y="351045"/>
            <a:ext cx="2163712" cy="506205"/>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sz="5000" baseline="30000" dirty="0">
                <a:ea typeface="DengXian" panose="02010600030101010101" pitchFamily="2" charset="-122"/>
                <a:cs typeface="Times New Roman" panose="02020603050405020304" pitchFamily="18" charset="0"/>
              </a:rPr>
              <a:t>love as…</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30FA5-2D91-CB18-4D86-CAB05D17156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4ADF73-779C-015B-509C-B76F920C362E}"/>
              </a:ext>
            </a:extLst>
          </p:cNvPr>
          <p:cNvSpPr>
            <a:spLocks noGrp="1"/>
          </p:cNvSpPr>
          <p:nvPr>
            <p:ph type="sldNum" sz="quarter" idx="12"/>
          </p:nvPr>
        </p:nvSpPr>
        <p:spPr/>
        <p:txBody>
          <a:bodyPr/>
          <a:lstStyle/>
          <a:p>
            <a:fld id="{9CD8D479-8942-46E8-A226-A4E01F7A105C}" type="slidenum">
              <a:rPr lang="en-GB" smtClean="0"/>
              <a:t>28</a:t>
            </a:fld>
            <a:endParaRPr lang="en-GB"/>
          </a:p>
        </p:txBody>
      </p:sp>
      <p:sp>
        <p:nvSpPr>
          <p:cNvPr id="5" name="Date Placeholder 4">
            <a:extLst>
              <a:ext uri="{FF2B5EF4-FFF2-40B4-BE49-F238E27FC236}">
                <a16:creationId xmlns:a16="http://schemas.microsoft.com/office/drawing/2014/main" id="{BDC30C67-3900-DC9A-0B23-0EEDCF114952}"/>
              </a:ext>
            </a:extLst>
          </p:cNvPr>
          <p:cNvSpPr>
            <a:spLocks noGrp="1"/>
          </p:cNvSpPr>
          <p:nvPr>
            <p:ph type="dt" sz="half" idx="10"/>
          </p:nvPr>
        </p:nvSpPr>
        <p:spPr/>
        <p:txBody>
          <a:bodyPr/>
          <a:lstStyle/>
          <a:p>
            <a:fld id="{6DD1B487-36FD-4CED-B07A-1A81FC6540B1}" type="datetime1">
              <a:rPr lang="en-US" smtClean="0"/>
              <a:pPr/>
              <a:t>10/20/2025</a:t>
            </a:fld>
            <a:endParaRPr lang="en-US" dirty="0"/>
          </a:p>
        </p:txBody>
      </p:sp>
      <p:sp>
        <p:nvSpPr>
          <p:cNvPr id="6" name="Footer Placeholder 5">
            <a:extLst>
              <a:ext uri="{FF2B5EF4-FFF2-40B4-BE49-F238E27FC236}">
                <a16:creationId xmlns:a16="http://schemas.microsoft.com/office/drawing/2014/main" id="{12AB1F9B-9526-1EC5-CD5B-2735D1B0EE53}"/>
              </a:ext>
            </a:extLst>
          </p:cNvPr>
          <p:cNvSpPr>
            <a:spLocks noGrp="1"/>
          </p:cNvSpPr>
          <p:nvPr>
            <p:ph type="ftr" sz="quarter" idx="11"/>
          </p:nvPr>
        </p:nvSpPr>
        <p:spPr/>
        <p:txBody>
          <a:bodyPr/>
          <a:lstStyle/>
          <a:p>
            <a:r>
              <a:rPr lang="en-US"/>
              <a:t>Add a footer</a:t>
            </a:r>
            <a:endParaRPr lang="en-US" dirty="0"/>
          </a:p>
        </p:txBody>
      </p:sp>
      <p:pic>
        <p:nvPicPr>
          <p:cNvPr id="20" name="Picture 19" descr="A river with rocks and trees&#10;&#10;AI-generated content may be incorrect.">
            <a:extLst>
              <a:ext uri="{FF2B5EF4-FFF2-40B4-BE49-F238E27FC236}">
                <a16:creationId xmlns:a16="http://schemas.microsoft.com/office/drawing/2014/main" id="{4D64482F-A6A8-879F-7F93-74759F88D7BE}"/>
              </a:ext>
            </a:extLst>
          </p:cNvPr>
          <p:cNvPicPr>
            <a:picLocks noChangeAspect="1"/>
          </p:cNvPicPr>
          <p:nvPr/>
        </p:nvPicPr>
        <p:blipFill>
          <a:blip r:embed="rId2"/>
          <a:srcRect l="-211" t="10314" r="1448" b="15798"/>
          <a:stretch>
            <a:fillRect/>
          </a:stretch>
        </p:blipFill>
        <p:spPr>
          <a:xfrm>
            <a:off x="1" y="0"/>
            <a:ext cx="12222738" cy="6858000"/>
          </a:xfrm>
          <a:prstGeom prst="rect">
            <a:avLst/>
          </a:prstGeom>
        </p:spPr>
      </p:pic>
      <p:sp>
        <p:nvSpPr>
          <p:cNvPr id="2" name="TextBox 1">
            <a:extLst>
              <a:ext uri="{FF2B5EF4-FFF2-40B4-BE49-F238E27FC236}">
                <a16:creationId xmlns:a16="http://schemas.microsoft.com/office/drawing/2014/main" id="{556511A0-A650-F2E7-56F7-CAFAB8AF035E}"/>
              </a:ext>
            </a:extLst>
          </p:cNvPr>
          <p:cNvSpPr txBox="1"/>
          <p:nvPr/>
        </p:nvSpPr>
        <p:spPr>
          <a:xfrm>
            <a:off x="1640597" y="775141"/>
            <a:ext cx="5922911" cy="2677656"/>
          </a:xfrm>
          <a:prstGeom prst="rect">
            <a:avLst/>
          </a:prstGeom>
          <a:solidFill>
            <a:schemeClr val="bg1">
              <a:alpha val="78970"/>
            </a:schemeClr>
          </a:solidFill>
        </p:spPr>
        <p:txBody>
          <a:bodyPr wrap="square" rtlCol="0">
            <a:spAutoFit/>
          </a:bodyPr>
          <a:lstStyle/>
          <a:p>
            <a:pPr algn="ctr"/>
            <a:r>
              <a:rPr lang="en-US" sz="2400" i="1" dirty="0"/>
              <a:t>Each year as heavy rainfalls flood the valleys,</a:t>
            </a:r>
            <a:br>
              <a:rPr lang="en-US" sz="2400" i="1" dirty="0"/>
            </a:br>
            <a:r>
              <a:rPr lang="en-US" sz="2400" i="1" dirty="0"/>
              <a:t>spill over gulches, slide the foundations</a:t>
            </a:r>
            <a:br>
              <a:rPr lang="en-US" sz="2400" i="1" dirty="0"/>
            </a:br>
            <a:r>
              <a:rPr lang="en-US" sz="2400" i="1" dirty="0"/>
              <a:t>of overpriced houses, invade sewage pipes</a:t>
            </a:r>
            <a:br>
              <a:rPr lang="en-US" sz="2400" i="1" dirty="0"/>
            </a:br>
            <a:r>
              <a:rPr lang="en-US" sz="2400" i="1" dirty="0"/>
              <a:t>and send brown water runoff to the ocean,</a:t>
            </a:r>
            <a:br>
              <a:rPr lang="en-US" sz="2400" i="1" dirty="0"/>
            </a:br>
            <a:r>
              <a:rPr lang="en-US" sz="2400" i="1" dirty="0"/>
              <a:t>the king tides roll in, higher in its warming,</a:t>
            </a:r>
            <a:br>
              <a:rPr lang="en-US" sz="2400" i="1" dirty="0"/>
            </a:br>
            <a:r>
              <a:rPr lang="en-US" sz="2400" i="1" dirty="0"/>
              <a:t>lingering longer and breaking through</a:t>
            </a:r>
            <a:br>
              <a:rPr lang="en-US" sz="2400" i="1" dirty="0"/>
            </a:br>
            <a:r>
              <a:rPr lang="en-US" sz="2400" i="1" dirty="0"/>
              <a:t>sandbags and barricades, eroding the resorts.</a:t>
            </a:r>
          </a:p>
        </p:txBody>
      </p:sp>
      <p:sp>
        <p:nvSpPr>
          <p:cNvPr id="3" name="TextBox 2">
            <a:extLst>
              <a:ext uri="{FF2B5EF4-FFF2-40B4-BE49-F238E27FC236}">
                <a16:creationId xmlns:a16="http://schemas.microsoft.com/office/drawing/2014/main" id="{68769151-2439-D5F0-E5CA-27DC86E11EC5}"/>
              </a:ext>
            </a:extLst>
          </p:cNvPr>
          <p:cNvSpPr txBox="1"/>
          <p:nvPr/>
        </p:nvSpPr>
        <p:spPr>
          <a:xfrm>
            <a:off x="4229158" y="3559773"/>
            <a:ext cx="5922911" cy="2862322"/>
          </a:xfrm>
          <a:prstGeom prst="rect">
            <a:avLst/>
          </a:prstGeom>
          <a:solidFill>
            <a:schemeClr val="bg1">
              <a:alpha val="78970"/>
            </a:schemeClr>
          </a:solidFill>
        </p:spPr>
        <p:txBody>
          <a:bodyPr wrap="square" rtlCol="0">
            <a:spAutoFit/>
          </a:bodyPr>
          <a:lstStyle/>
          <a:p>
            <a:pPr algn="ctr"/>
            <a:r>
              <a:rPr lang="en-US" sz="2400" i="1" dirty="0"/>
              <a:t>This is not the end of civilization, but</a:t>
            </a:r>
            <a:br>
              <a:rPr lang="en-US" sz="2400" i="1" dirty="0"/>
            </a:br>
            <a:r>
              <a:rPr lang="en-US" sz="2400" i="1" dirty="0"/>
              <a:t>a return to one. Only the water insisting</a:t>
            </a:r>
            <a:br>
              <a:rPr lang="en-US" sz="2400" i="1" dirty="0"/>
            </a:br>
            <a:r>
              <a:rPr lang="en-US" sz="2400" i="1" dirty="0"/>
              <a:t>on what it should always have, spreading</a:t>
            </a:r>
            <a:br>
              <a:rPr lang="en-US" sz="2400" i="1" dirty="0"/>
            </a:br>
            <a:r>
              <a:rPr lang="en-US" sz="2400" i="1" dirty="0"/>
              <a:t>its liniment over infected wounds. Only</a:t>
            </a:r>
            <a:br>
              <a:rPr lang="en-US" sz="2400" i="1" dirty="0"/>
            </a:br>
            <a:r>
              <a:rPr lang="en-US" sz="2400" i="1" dirty="0"/>
              <a:t>the water rising above us, reteaching us</a:t>
            </a:r>
            <a:br>
              <a:rPr lang="en-US" sz="2400" i="1" dirty="0"/>
            </a:br>
            <a:r>
              <a:rPr lang="en-US" sz="2400" i="1" dirty="0"/>
              <a:t>wealth and remembering its name.</a:t>
            </a:r>
          </a:p>
          <a:p>
            <a:pPr algn="ctr"/>
            <a:endParaRPr lang="en-US" dirty="0"/>
          </a:p>
          <a:p>
            <a:pPr algn="ctr"/>
            <a:r>
              <a:rPr lang="en-US" dirty="0"/>
              <a:t>(Brandy Nalani McDougall, </a:t>
            </a:r>
            <a:r>
              <a:rPr lang="en-US" i="1" dirty="0"/>
              <a:t>Aina Hanau / Birth Land</a:t>
            </a:r>
            <a:r>
              <a:rPr lang="en-US" dirty="0"/>
              <a:t>)</a:t>
            </a:r>
          </a:p>
        </p:txBody>
      </p:sp>
    </p:spTree>
    <p:extLst>
      <p:ext uri="{BB962C8B-B14F-4D97-AF65-F5344CB8AC3E}">
        <p14:creationId xmlns:p14="http://schemas.microsoft.com/office/powerpoint/2010/main" val="203549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28FFA-3DE3-6E69-E72C-0348C1E744E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32851E-FFCE-7FE1-E517-DA45166D6CF7}"/>
              </a:ext>
            </a:extLst>
          </p:cNvPr>
          <p:cNvSpPr>
            <a:spLocks noGrp="1"/>
          </p:cNvSpPr>
          <p:nvPr>
            <p:ph type="sldNum" sz="quarter" idx="12"/>
          </p:nvPr>
        </p:nvSpPr>
        <p:spPr/>
        <p:txBody>
          <a:bodyPr/>
          <a:lstStyle/>
          <a:p>
            <a:fld id="{9CD8D479-8942-46E8-A226-A4E01F7A105C}" type="slidenum">
              <a:rPr lang="en-GB" smtClean="0"/>
              <a:t>29</a:t>
            </a:fld>
            <a:endParaRPr lang="en-GB"/>
          </a:p>
        </p:txBody>
      </p:sp>
      <p:sp>
        <p:nvSpPr>
          <p:cNvPr id="5" name="Date Placeholder 4">
            <a:extLst>
              <a:ext uri="{FF2B5EF4-FFF2-40B4-BE49-F238E27FC236}">
                <a16:creationId xmlns:a16="http://schemas.microsoft.com/office/drawing/2014/main" id="{80DA3A65-CB0F-7109-CA5E-3D06D23A8511}"/>
              </a:ext>
            </a:extLst>
          </p:cNvPr>
          <p:cNvSpPr>
            <a:spLocks noGrp="1"/>
          </p:cNvSpPr>
          <p:nvPr>
            <p:ph type="dt" sz="half" idx="10"/>
          </p:nvPr>
        </p:nvSpPr>
        <p:spPr/>
        <p:txBody>
          <a:bodyPr/>
          <a:lstStyle/>
          <a:p>
            <a:fld id="{6DD1B487-36FD-4CED-B07A-1A81FC6540B1}" type="datetime1">
              <a:rPr lang="en-US" smtClean="0"/>
              <a:pPr/>
              <a:t>10/20/2025</a:t>
            </a:fld>
            <a:endParaRPr lang="en-US" dirty="0"/>
          </a:p>
        </p:txBody>
      </p:sp>
      <p:sp>
        <p:nvSpPr>
          <p:cNvPr id="6" name="Footer Placeholder 5">
            <a:extLst>
              <a:ext uri="{FF2B5EF4-FFF2-40B4-BE49-F238E27FC236}">
                <a16:creationId xmlns:a16="http://schemas.microsoft.com/office/drawing/2014/main" id="{5C64F19D-B90E-DC53-23E0-ED511CE556D5}"/>
              </a:ext>
            </a:extLst>
          </p:cNvPr>
          <p:cNvSpPr>
            <a:spLocks noGrp="1"/>
          </p:cNvSpPr>
          <p:nvPr>
            <p:ph type="ftr" sz="quarter" idx="11"/>
          </p:nvPr>
        </p:nvSpPr>
        <p:spPr/>
        <p:txBody>
          <a:bodyPr/>
          <a:lstStyle/>
          <a:p>
            <a:r>
              <a:rPr lang="en-US"/>
              <a:t>Add a footer</a:t>
            </a:r>
            <a:endParaRPr lang="en-US" dirty="0"/>
          </a:p>
        </p:txBody>
      </p:sp>
      <p:pic>
        <p:nvPicPr>
          <p:cNvPr id="20" name="Picture 19" descr="A river with rocks and trees&#10;&#10;AI-generated content may be incorrect.">
            <a:extLst>
              <a:ext uri="{FF2B5EF4-FFF2-40B4-BE49-F238E27FC236}">
                <a16:creationId xmlns:a16="http://schemas.microsoft.com/office/drawing/2014/main" id="{5E1FFED8-3E6C-7944-3C93-8D27B596B36B}"/>
              </a:ext>
            </a:extLst>
          </p:cNvPr>
          <p:cNvPicPr>
            <a:picLocks noChangeAspect="1"/>
          </p:cNvPicPr>
          <p:nvPr/>
        </p:nvPicPr>
        <p:blipFill>
          <a:blip r:embed="rId2"/>
          <a:srcRect l="-211" t="10314" r="1448" b="15798"/>
          <a:stretch>
            <a:fillRect/>
          </a:stretch>
        </p:blipFill>
        <p:spPr>
          <a:xfrm>
            <a:off x="1" y="0"/>
            <a:ext cx="12222738" cy="6858000"/>
          </a:xfrm>
          <a:prstGeom prst="rect">
            <a:avLst/>
          </a:prstGeom>
        </p:spPr>
      </p:pic>
      <p:sp>
        <p:nvSpPr>
          <p:cNvPr id="2" name="TextBox 1">
            <a:extLst>
              <a:ext uri="{FF2B5EF4-FFF2-40B4-BE49-F238E27FC236}">
                <a16:creationId xmlns:a16="http://schemas.microsoft.com/office/drawing/2014/main" id="{D5BB110B-4627-B5FA-2E24-8AD20E85BB28}"/>
              </a:ext>
            </a:extLst>
          </p:cNvPr>
          <p:cNvSpPr txBox="1"/>
          <p:nvPr/>
        </p:nvSpPr>
        <p:spPr>
          <a:xfrm>
            <a:off x="5348070" y="1270586"/>
            <a:ext cx="5268634" cy="1171411"/>
          </a:xfrm>
          <a:prstGeom prst="rect">
            <a:avLst/>
          </a:prstGeom>
          <a:solidFill>
            <a:schemeClr val="bg1">
              <a:alpha val="79000"/>
            </a:schemeClr>
          </a:solidFill>
        </p:spPr>
        <p:txBody>
          <a:bodyPr wrap="square">
            <a:spAutoFit/>
          </a:bodyPr>
          <a:lstStyle/>
          <a:p>
            <a:pPr marL="0" indent="0" algn="ctr">
              <a:lnSpc>
                <a:spcPct val="110000"/>
              </a:lnSpc>
              <a:spcBef>
                <a:spcPts val="0"/>
              </a:spcBef>
              <a:spcAft>
                <a:spcPts val="600"/>
              </a:spcAft>
              <a:buFont typeface="Arial" panose="020B0604020202020204" pitchFamily="34" charset="0"/>
              <a:buNone/>
            </a:pPr>
            <a:r>
              <a:rPr lang="en-GB" sz="2200" dirty="0"/>
              <a:t>…</a:t>
            </a:r>
            <a:r>
              <a:rPr lang="en-GB" sz="2200" b="1" dirty="0"/>
              <a:t>wonder</a:t>
            </a:r>
            <a:r>
              <a:rPr lang="en-GB" sz="2200" dirty="0"/>
              <a:t> is the act that returns us to love... </a:t>
            </a:r>
            <a:br>
              <a:rPr lang="en-GB" sz="2200" dirty="0"/>
            </a:br>
            <a:r>
              <a:rPr lang="en-GB" sz="2200" b="1" dirty="0"/>
              <a:t>“you are a part of me I do not yet know.”</a:t>
            </a:r>
            <a:r>
              <a:rPr lang="en-GB" sz="2200" dirty="0"/>
              <a:t>’</a:t>
            </a:r>
          </a:p>
          <a:p>
            <a:pPr marL="0" indent="0" algn="ctr">
              <a:lnSpc>
                <a:spcPct val="110000"/>
              </a:lnSpc>
              <a:spcBef>
                <a:spcPts val="0"/>
              </a:spcBef>
              <a:spcAft>
                <a:spcPts val="600"/>
              </a:spcAft>
              <a:buNone/>
            </a:pPr>
            <a:r>
              <a:rPr lang="en-GB" sz="1600" dirty="0"/>
              <a:t>(Valarie Kaur, </a:t>
            </a:r>
            <a:r>
              <a:rPr lang="en-GB" sz="1600" i="1" dirty="0"/>
              <a:t>See No Stranger</a:t>
            </a:r>
            <a:r>
              <a:rPr lang="en-GB" sz="1600" dirty="0"/>
              <a:t>) </a:t>
            </a:r>
            <a:endParaRPr lang="en-US" dirty="0"/>
          </a:p>
        </p:txBody>
      </p:sp>
      <p:sp>
        <p:nvSpPr>
          <p:cNvPr id="7" name="TextBox 6">
            <a:extLst>
              <a:ext uri="{FF2B5EF4-FFF2-40B4-BE49-F238E27FC236}">
                <a16:creationId xmlns:a16="http://schemas.microsoft.com/office/drawing/2014/main" id="{E32D0927-937A-DE01-C084-86C9ADE0792B}"/>
              </a:ext>
            </a:extLst>
          </p:cNvPr>
          <p:cNvSpPr txBox="1"/>
          <p:nvPr/>
        </p:nvSpPr>
        <p:spPr>
          <a:xfrm>
            <a:off x="2908128" y="3280567"/>
            <a:ext cx="4015106" cy="3033459"/>
          </a:xfrm>
          <a:prstGeom prst="rect">
            <a:avLst/>
          </a:prstGeom>
          <a:solidFill>
            <a:schemeClr val="bg1">
              <a:alpha val="79000"/>
            </a:schemeClr>
          </a:solidFill>
        </p:spPr>
        <p:txBody>
          <a:bodyPr wrap="square">
            <a:spAutoFit/>
          </a:bodyPr>
          <a:lstStyle/>
          <a:p>
            <a:pPr marL="0" indent="0" algn="ctr">
              <a:lnSpc>
                <a:spcPct val="110000"/>
              </a:lnSpc>
              <a:spcBef>
                <a:spcPts val="0"/>
              </a:spcBef>
              <a:spcAft>
                <a:spcPts val="600"/>
              </a:spcAft>
              <a:buFont typeface="Arial" panose="020B0604020202020204" pitchFamily="34" charset="0"/>
              <a:buNone/>
            </a:pPr>
            <a:r>
              <a:rPr lang="en-GB" sz="2200" dirty="0"/>
              <a:t>Learning from Malawi: </a:t>
            </a:r>
            <a:br>
              <a:rPr lang="en-GB" sz="2200" dirty="0"/>
            </a:br>
            <a:r>
              <a:rPr lang="en-GB" sz="2200" dirty="0"/>
              <a:t>‘loss of work and </a:t>
            </a:r>
            <a:br>
              <a:rPr lang="en-GB" sz="2200" dirty="0"/>
            </a:br>
            <a:r>
              <a:rPr lang="en-GB" sz="2200" dirty="0"/>
              <a:t>a detachment from the land… </a:t>
            </a:r>
            <a:br>
              <a:rPr lang="en-GB" sz="2200" dirty="0"/>
            </a:br>
            <a:r>
              <a:rPr lang="en-GB" sz="2200" dirty="0"/>
              <a:t>“Poverty of the mind”… </a:t>
            </a:r>
            <a:br>
              <a:rPr lang="en-GB" sz="2200" dirty="0"/>
            </a:br>
            <a:r>
              <a:rPr lang="en-GB" sz="2200" dirty="0"/>
              <a:t>as a form of mental deprivation influenced by intergenerational </a:t>
            </a:r>
            <a:br>
              <a:rPr lang="en-GB" sz="2200" dirty="0"/>
            </a:br>
            <a:r>
              <a:rPr lang="en-GB" sz="2200" dirty="0"/>
              <a:t>and present factors of loss.’</a:t>
            </a:r>
          </a:p>
          <a:p>
            <a:pPr marL="0" indent="0" algn="ctr">
              <a:lnSpc>
                <a:spcPct val="110000"/>
              </a:lnSpc>
              <a:spcBef>
                <a:spcPts val="0"/>
              </a:spcBef>
              <a:spcAft>
                <a:spcPts val="600"/>
              </a:spcAft>
              <a:buNone/>
            </a:pPr>
            <a:r>
              <a:rPr lang="en-GB" sz="1600" dirty="0"/>
              <a:t>(Anupama </a:t>
            </a:r>
            <a:r>
              <a:rPr lang="en-GB" sz="1600" dirty="0" err="1"/>
              <a:t>Ranawana</a:t>
            </a:r>
            <a:r>
              <a:rPr lang="en-GB" sz="1600" dirty="0"/>
              <a:t>) </a:t>
            </a:r>
            <a:endParaRPr lang="en-US" dirty="0"/>
          </a:p>
        </p:txBody>
      </p:sp>
      <p:sp>
        <p:nvSpPr>
          <p:cNvPr id="13" name="Content Placeholder 3">
            <a:extLst>
              <a:ext uri="{FF2B5EF4-FFF2-40B4-BE49-F238E27FC236}">
                <a16:creationId xmlns:a16="http://schemas.microsoft.com/office/drawing/2014/main" id="{00530AA8-E776-3FAD-1D4E-B3094695075D}"/>
              </a:ext>
            </a:extLst>
          </p:cNvPr>
          <p:cNvSpPr txBox="1">
            <a:spLocks/>
          </p:cNvSpPr>
          <p:nvPr/>
        </p:nvSpPr>
        <p:spPr>
          <a:xfrm>
            <a:off x="306059" y="351045"/>
            <a:ext cx="7847341" cy="506205"/>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sz="5000" baseline="30000" dirty="0">
                <a:ea typeface="DengXian" panose="02010600030101010101" pitchFamily="2" charset="-122"/>
                <a:cs typeface="Times New Roman" panose="02020603050405020304" pitchFamily="18" charset="0"/>
              </a:rPr>
              <a:t>love as wondering… and digging deeper</a:t>
            </a:r>
          </a:p>
        </p:txBody>
      </p:sp>
      <p:sp>
        <p:nvSpPr>
          <p:cNvPr id="14" name="Content Placeholder 3">
            <a:extLst>
              <a:ext uri="{FF2B5EF4-FFF2-40B4-BE49-F238E27FC236}">
                <a16:creationId xmlns:a16="http://schemas.microsoft.com/office/drawing/2014/main" id="{5EBD0DDB-5204-141A-B185-AE1BB6D66892}"/>
              </a:ext>
            </a:extLst>
          </p:cNvPr>
          <p:cNvSpPr txBox="1">
            <a:spLocks/>
          </p:cNvSpPr>
          <p:nvPr/>
        </p:nvSpPr>
        <p:spPr>
          <a:xfrm>
            <a:off x="292091" y="2132423"/>
            <a:ext cx="2323947" cy="3221803"/>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a:lnSpc>
                <a:spcPct val="110000"/>
              </a:lnSpc>
              <a:spcBef>
                <a:spcPts val="0"/>
              </a:spcBef>
              <a:spcAft>
                <a:spcPts val="1200"/>
              </a:spcAft>
            </a:pPr>
            <a:r>
              <a:rPr lang="en-GB" dirty="0"/>
              <a:t>denials</a:t>
            </a:r>
          </a:p>
          <a:p>
            <a:pPr>
              <a:lnSpc>
                <a:spcPct val="110000"/>
              </a:lnSpc>
              <a:spcBef>
                <a:spcPts val="0"/>
              </a:spcBef>
              <a:spcAft>
                <a:spcPts val="1200"/>
              </a:spcAft>
            </a:pPr>
            <a:r>
              <a:rPr lang="en-GB" dirty="0"/>
              <a:t>shame</a:t>
            </a:r>
          </a:p>
          <a:p>
            <a:pPr>
              <a:lnSpc>
                <a:spcPct val="110000"/>
              </a:lnSpc>
              <a:spcBef>
                <a:spcPts val="0"/>
              </a:spcBef>
              <a:spcAft>
                <a:spcPts val="1200"/>
              </a:spcAft>
            </a:pPr>
            <a:r>
              <a:rPr lang="en-GB" dirty="0"/>
              <a:t>disgust</a:t>
            </a:r>
          </a:p>
          <a:p>
            <a:pPr>
              <a:lnSpc>
                <a:spcPct val="110000"/>
              </a:lnSpc>
              <a:spcBef>
                <a:spcPts val="0"/>
              </a:spcBef>
              <a:spcAft>
                <a:spcPts val="1200"/>
              </a:spcAft>
            </a:pPr>
            <a:r>
              <a:rPr lang="en-GB" dirty="0"/>
              <a:t>disconnection</a:t>
            </a:r>
          </a:p>
          <a:p>
            <a:pPr>
              <a:lnSpc>
                <a:spcPct val="110000"/>
              </a:lnSpc>
              <a:spcBef>
                <a:spcPts val="0"/>
              </a:spcBef>
              <a:spcAft>
                <a:spcPts val="1200"/>
              </a:spcAft>
            </a:pPr>
            <a:r>
              <a:rPr lang="en-GB" dirty="0"/>
              <a:t>dissociation</a:t>
            </a:r>
          </a:p>
          <a:p>
            <a:pPr>
              <a:lnSpc>
                <a:spcPct val="110000"/>
              </a:lnSpc>
              <a:spcBef>
                <a:spcPts val="0"/>
              </a:spcBef>
              <a:spcAft>
                <a:spcPts val="1200"/>
              </a:spcAft>
            </a:pPr>
            <a:r>
              <a:rPr lang="en-GB" dirty="0"/>
              <a:t>dis-placement</a:t>
            </a:r>
          </a:p>
        </p:txBody>
      </p:sp>
    </p:spTree>
    <p:extLst>
      <p:ext uri="{BB962C8B-B14F-4D97-AF65-F5344CB8AC3E}">
        <p14:creationId xmlns:p14="http://schemas.microsoft.com/office/powerpoint/2010/main" val="116209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6C75A-1528-E0EA-7287-AE2D89B034BC}"/>
            </a:ext>
          </a:extLst>
        </p:cNvPr>
        <p:cNvGrpSpPr/>
        <p:nvPr/>
      </p:nvGrpSpPr>
      <p:grpSpPr>
        <a:xfrm>
          <a:off x="0" y="0"/>
          <a:ext cx="0" cy="0"/>
          <a:chOff x="0" y="0"/>
          <a:chExt cx="0" cy="0"/>
        </a:xfrm>
      </p:grpSpPr>
      <p:pic>
        <p:nvPicPr>
          <p:cNvPr id="2" name="Content Placeholder 8" descr="A pile of leaves and trees&#10;&#10;Description automatically generated">
            <a:extLst>
              <a:ext uri="{FF2B5EF4-FFF2-40B4-BE49-F238E27FC236}">
                <a16:creationId xmlns:a16="http://schemas.microsoft.com/office/drawing/2014/main" id="{1D7EE90F-9DFF-AD71-14FF-B95E3B7E1D18}"/>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57705" r="-34"/>
          <a:stretch>
            <a:fillRect/>
          </a:stretch>
        </p:blipFill>
        <p:spPr>
          <a:xfrm rot="5400000">
            <a:off x="2657467" y="-2655066"/>
            <a:ext cx="6879465" cy="12189600"/>
          </a:xfrm>
          <a:noFill/>
        </p:spPr>
      </p:pic>
      <p:sp>
        <p:nvSpPr>
          <p:cNvPr id="5" name="Slide Number Placeholder 4">
            <a:extLst>
              <a:ext uri="{FF2B5EF4-FFF2-40B4-BE49-F238E27FC236}">
                <a16:creationId xmlns:a16="http://schemas.microsoft.com/office/drawing/2014/main" id="{17F08A8C-642E-E0B3-6016-BA78B6B0F3F8}"/>
              </a:ext>
            </a:extLst>
          </p:cNvPr>
          <p:cNvSpPr>
            <a:spLocks noGrp="1"/>
          </p:cNvSpPr>
          <p:nvPr>
            <p:ph type="sldNum" sz="quarter" idx="12"/>
          </p:nvPr>
        </p:nvSpPr>
        <p:spPr>
          <a:xfrm>
            <a:off x="0" y="6629400"/>
            <a:ext cx="410402" cy="228600"/>
          </a:xfrm>
        </p:spPr>
        <p:txBody>
          <a:bodyPr anchor="ctr">
            <a:normAutofit lnSpcReduction="10000"/>
          </a:bodyPr>
          <a:lstStyle/>
          <a:p>
            <a:pPr>
              <a:lnSpc>
                <a:spcPct val="90000"/>
              </a:lnSpc>
              <a:spcAft>
                <a:spcPts val="600"/>
              </a:spcAft>
            </a:pPr>
            <a:fld id="{9CD8D479-8942-46E8-A226-A4E01F7A105C}" type="slidenum">
              <a:rPr lang="en-GB" sz="1000" smtClean="0"/>
              <a:pPr>
                <a:lnSpc>
                  <a:spcPct val="90000"/>
                </a:lnSpc>
                <a:spcAft>
                  <a:spcPts val="600"/>
                </a:spcAft>
              </a:pPr>
              <a:t>3</a:t>
            </a:fld>
            <a:endParaRPr lang="en-GB" sz="1000"/>
          </a:p>
        </p:txBody>
      </p:sp>
      <p:pic>
        <p:nvPicPr>
          <p:cNvPr id="8" name="Picture 7" descr="A circular pattern with circles&#10;&#10;AI-generated content may be incorrect.">
            <a:extLst>
              <a:ext uri="{FF2B5EF4-FFF2-40B4-BE49-F238E27FC236}">
                <a16:creationId xmlns:a16="http://schemas.microsoft.com/office/drawing/2014/main" id="{F2F62BDC-1662-D4A4-4931-6AA3C5839EB2}"/>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ChalkSketch/>
                    </a14:imgEffect>
                  </a14:imgLayer>
                </a14:imgProps>
              </a:ext>
            </a:extLst>
          </a:blip>
          <a:stretch>
            <a:fillRect/>
          </a:stretch>
        </p:blipFill>
        <p:spPr>
          <a:xfrm>
            <a:off x="-2119801" y="-595906"/>
            <a:ext cx="7470736" cy="7453910"/>
          </a:xfrm>
          <a:prstGeom prst="rect">
            <a:avLst/>
          </a:prstGeom>
        </p:spPr>
      </p:pic>
      <p:sp>
        <p:nvSpPr>
          <p:cNvPr id="4" name="Content Placeholder 2">
            <a:extLst>
              <a:ext uri="{FF2B5EF4-FFF2-40B4-BE49-F238E27FC236}">
                <a16:creationId xmlns:a16="http://schemas.microsoft.com/office/drawing/2014/main" id="{F309B8E3-13AD-94FB-8D53-013CE16F550D}"/>
              </a:ext>
            </a:extLst>
          </p:cNvPr>
          <p:cNvSpPr txBox="1">
            <a:spLocks/>
          </p:cNvSpPr>
          <p:nvPr/>
        </p:nvSpPr>
        <p:spPr>
          <a:xfrm>
            <a:off x="4707467" y="1989891"/>
            <a:ext cx="7074131" cy="1058109"/>
          </a:xfrm>
          <a:prstGeom prst="rect">
            <a:avLst/>
          </a:prstGeom>
          <a:solidFill>
            <a:srgbClr val="FFFFFF">
              <a:alpha val="85000"/>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dirty="0"/>
              <a:t>What are you particularly aware of that is decomposing, falling apart, rotting, dying?</a:t>
            </a:r>
          </a:p>
        </p:txBody>
      </p:sp>
      <p:sp>
        <p:nvSpPr>
          <p:cNvPr id="7" name="Content Placeholder 3">
            <a:extLst>
              <a:ext uri="{FF2B5EF4-FFF2-40B4-BE49-F238E27FC236}">
                <a16:creationId xmlns:a16="http://schemas.microsoft.com/office/drawing/2014/main" id="{10E8D204-093B-E8CE-B8EA-0E77B81D7FF4}"/>
              </a:ext>
            </a:extLst>
          </p:cNvPr>
          <p:cNvSpPr txBox="1">
            <a:spLocks/>
          </p:cNvSpPr>
          <p:nvPr/>
        </p:nvSpPr>
        <p:spPr>
          <a:xfrm>
            <a:off x="4707467" y="521442"/>
            <a:ext cx="6988267" cy="473504"/>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sz="5000" baseline="30000" dirty="0">
                <a:ea typeface="DengXian" panose="02010600030101010101" pitchFamily="2" charset="-122"/>
                <a:cs typeface="Times New Roman" panose="02020603050405020304" pitchFamily="18" charset="0"/>
              </a:rPr>
              <a:t>doing theology on the compost heap</a:t>
            </a:r>
          </a:p>
        </p:txBody>
      </p:sp>
      <p:sp>
        <p:nvSpPr>
          <p:cNvPr id="6" name="Content Placeholder 2">
            <a:extLst>
              <a:ext uri="{FF2B5EF4-FFF2-40B4-BE49-F238E27FC236}">
                <a16:creationId xmlns:a16="http://schemas.microsoft.com/office/drawing/2014/main" id="{6FE3B252-D1A0-F0D6-0990-B1A48DFB0106}"/>
              </a:ext>
            </a:extLst>
          </p:cNvPr>
          <p:cNvSpPr txBox="1">
            <a:spLocks/>
          </p:cNvSpPr>
          <p:nvPr/>
        </p:nvSpPr>
        <p:spPr>
          <a:xfrm rot="19423563">
            <a:off x="1856401" y="2370198"/>
            <a:ext cx="1846284" cy="4653312"/>
          </a:xfrm>
          <a:prstGeom prst="rect">
            <a:avLst/>
          </a:prstGeom>
          <a:solidFill>
            <a:srgbClr val="FFFFFF">
              <a:alpha val="70980"/>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80000"/>
              </a:lnSpc>
              <a:buNone/>
            </a:pPr>
            <a:r>
              <a:rPr lang="en-GB" sz="2400" dirty="0"/>
              <a:t>Personal</a:t>
            </a:r>
          </a:p>
          <a:p>
            <a:pPr marL="0" indent="0" algn="ctr">
              <a:lnSpc>
                <a:spcPct val="180000"/>
              </a:lnSpc>
              <a:buNone/>
            </a:pPr>
            <a:r>
              <a:rPr lang="en-GB" sz="2400" dirty="0"/>
              <a:t>Local</a:t>
            </a:r>
          </a:p>
          <a:p>
            <a:pPr marL="0" indent="0" algn="ctr">
              <a:lnSpc>
                <a:spcPct val="180000"/>
              </a:lnSpc>
              <a:buNone/>
            </a:pPr>
            <a:r>
              <a:rPr lang="en-GB" sz="2400" dirty="0"/>
              <a:t>Regional</a:t>
            </a:r>
          </a:p>
          <a:p>
            <a:pPr marL="0" indent="0" algn="ctr">
              <a:lnSpc>
                <a:spcPct val="180000"/>
              </a:lnSpc>
              <a:buNone/>
            </a:pPr>
            <a:r>
              <a:rPr lang="en-GB" sz="2400" dirty="0"/>
              <a:t>Ecclesial</a:t>
            </a:r>
          </a:p>
          <a:p>
            <a:pPr marL="0" indent="0" algn="ctr">
              <a:lnSpc>
                <a:spcPct val="180000"/>
              </a:lnSpc>
              <a:buNone/>
            </a:pPr>
            <a:r>
              <a:rPr lang="en-GB" sz="2400" dirty="0"/>
              <a:t>National</a:t>
            </a:r>
          </a:p>
          <a:p>
            <a:pPr marL="0" indent="0" algn="ctr">
              <a:lnSpc>
                <a:spcPct val="180000"/>
              </a:lnSpc>
              <a:buNone/>
            </a:pPr>
            <a:r>
              <a:rPr lang="en-GB" sz="2400" dirty="0"/>
              <a:t>Global </a:t>
            </a:r>
          </a:p>
        </p:txBody>
      </p:sp>
    </p:spTree>
    <p:extLst>
      <p:ext uri="{BB962C8B-B14F-4D97-AF65-F5344CB8AC3E}">
        <p14:creationId xmlns:p14="http://schemas.microsoft.com/office/powerpoint/2010/main" val="1163825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3D18C-D471-188B-B0EF-8E934BA8ACB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9B73AC-EAC1-80EE-7343-A7F399467E81}"/>
              </a:ext>
            </a:extLst>
          </p:cNvPr>
          <p:cNvSpPr>
            <a:spLocks noGrp="1"/>
          </p:cNvSpPr>
          <p:nvPr>
            <p:ph type="sldNum" sz="quarter" idx="12"/>
          </p:nvPr>
        </p:nvSpPr>
        <p:spPr/>
        <p:txBody>
          <a:bodyPr/>
          <a:lstStyle/>
          <a:p>
            <a:fld id="{9CD8D479-8942-46E8-A226-A4E01F7A105C}" type="slidenum">
              <a:rPr lang="en-GB" smtClean="0"/>
              <a:t>30</a:t>
            </a:fld>
            <a:endParaRPr lang="en-GB"/>
          </a:p>
        </p:txBody>
      </p:sp>
      <p:sp>
        <p:nvSpPr>
          <p:cNvPr id="5" name="Date Placeholder 4">
            <a:extLst>
              <a:ext uri="{FF2B5EF4-FFF2-40B4-BE49-F238E27FC236}">
                <a16:creationId xmlns:a16="http://schemas.microsoft.com/office/drawing/2014/main" id="{5FDF4E7D-ED93-ECEC-6365-0154D5A72432}"/>
              </a:ext>
            </a:extLst>
          </p:cNvPr>
          <p:cNvSpPr>
            <a:spLocks noGrp="1"/>
          </p:cNvSpPr>
          <p:nvPr>
            <p:ph type="dt" sz="half" idx="10"/>
          </p:nvPr>
        </p:nvSpPr>
        <p:spPr/>
        <p:txBody>
          <a:bodyPr/>
          <a:lstStyle/>
          <a:p>
            <a:fld id="{6DD1B487-36FD-4CED-B07A-1A81FC6540B1}" type="datetime1">
              <a:rPr lang="en-US" smtClean="0"/>
              <a:pPr/>
              <a:t>10/20/2025</a:t>
            </a:fld>
            <a:endParaRPr lang="en-US" dirty="0"/>
          </a:p>
        </p:txBody>
      </p:sp>
      <p:sp>
        <p:nvSpPr>
          <p:cNvPr id="6" name="Footer Placeholder 5">
            <a:extLst>
              <a:ext uri="{FF2B5EF4-FFF2-40B4-BE49-F238E27FC236}">
                <a16:creationId xmlns:a16="http://schemas.microsoft.com/office/drawing/2014/main" id="{D910CEF0-17BD-5104-B11A-7EEC7324120C}"/>
              </a:ext>
            </a:extLst>
          </p:cNvPr>
          <p:cNvSpPr>
            <a:spLocks noGrp="1"/>
          </p:cNvSpPr>
          <p:nvPr>
            <p:ph type="ftr" sz="quarter" idx="11"/>
          </p:nvPr>
        </p:nvSpPr>
        <p:spPr/>
        <p:txBody>
          <a:bodyPr/>
          <a:lstStyle/>
          <a:p>
            <a:r>
              <a:rPr lang="en-US"/>
              <a:t>Add a footer</a:t>
            </a:r>
            <a:endParaRPr lang="en-US" dirty="0"/>
          </a:p>
        </p:txBody>
      </p:sp>
      <p:pic>
        <p:nvPicPr>
          <p:cNvPr id="20" name="Picture 19" descr="A river with rocks and trees&#10;&#10;AI-generated content may be incorrect.">
            <a:extLst>
              <a:ext uri="{FF2B5EF4-FFF2-40B4-BE49-F238E27FC236}">
                <a16:creationId xmlns:a16="http://schemas.microsoft.com/office/drawing/2014/main" id="{C9969813-82D4-7857-EC6B-B539A9027544}"/>
              </a:ext>
            </a:extLst>
          </p:cNvPr>
          <p:cNvPicPr>
            <a:picLocks noChangeAspect="1"/>
          </p:cNvPicPr>
          <p:nvPr/>
        </p:nvPicPr>
        <p:blipFill>
          <a:blip r:embed="rId4"/>
          <a:srcRect l="-211" t="10314" r="1448" b="15798"/>
          <a:stretch>
            <a:fillRect/>
          </a:stretch>
        </p:blipFill>
        <p:spPr>
          <a:xfrm>
            <a:off x="1" y="0"/>
            <a:ext cx="12222738" cy="6858000"/>
          </a:xfrm>
          <a:prstGeom prst="rect">
            <a:avLst/>
          </a:prstGeom>
        </p:spPr>
      </p:pic>
      <p:sp>
        <p:nvSpPr>
          <p:cNvPr id="2" name="TextBox 1">
            <a:extLst>
              <a:ext uri="{FF2B5EF4-FFF2-40B4-BE49-F238E27FC236}">
                <a16:creationId xmlns:a16="http://schemas.microsoft.com/office/drawing/2014/main" id="{CA823F00-A985-2899-6D30-739A2017C998}"/>
              </a:ext>
            </a:extLst>
          </p:cNvPr>
          <p:cNvSpPr txBox="1"/>
          <p:nvPr/>
        </p:nvSpPr>
        <p:spPr>
          <a:xfrm>
            <a:off x="4114800" y="1455872"/>
            <a:ext cx="8261266" cy="5016758"/>
          </a:xfrm>
          <a:prstGeom prst="rect">
            <a:avLst/>
          </a:prstGeom>
          <a:noFill/>
        </p:spPr>
        <p:txBody>
          <a:bodyPr wrap="square" rtlCol="0">
            <a:spAutoFit/>
          </a:bodyPr>
          <a:lstStyle/>
          <a:p>
            <a:pPr algn="ctr"/>
            <a:r>
              <a:rPr lang="en-GB" sz="3200" b="1" i="1" dirty="0">
                <a:solidFill>
                  <a:schemeClr val="bg1"/>
                </a:solidFill>
                <a:effectLst>
                  <a:outerShdw blurRad="38100" dist="38100" dir="2700000" algn="tl">
                    <a:srgbClr val="000000">
                      <a:alpha val="43137"/>
                    </a:srgbClr>
                  </a:outerShdw>
                </a:effectLst>
              </a:rPr>
              <a:t>I’m </a:t>
            </a:r>
            <a:r>
              <a:rPr lang="en-GB" sz="3200" b="1" i="1" dirty="0" err="1">
                <a:solidFill>
                  <a:schemeClr val="bg1"/>
                </a:solidFill>
                <a:effectLst>
                  <a:outerShdw blurRad="38100" dist="38100" dir="2700000" algn="tl">
                    <a:srgbClr val="000000">
                      <a:alpha val="43137"/>
                    </a:srgbClr>
                  </a:outerShdw>
                </a:effectLst>
              </a:rPr>
              <a:t>gonna</a:t>
            </a:r>
            <a:r>
              <a:rPr lang="en-GB" sz="3200" b="1" i="1" dirty="0">
                <a:solidFill>
                  <a:schemeClr val="bg1"/>
                </a:solidFill>
                <a:effectLst>
                  <a:outerShdw blurRad="38100" dist="38100" dir="2700000" algn="tl">
                    <a:srgbClr val="000000">
                      <a:alpha val="43137"/>
                    </a:srgbClr>
                  </a:outerShdw>
                </a:effectLst>
              </a:rPr>
              <a:t> lay down my heavy load</a:t>
            </a:r>
            <a:br>
              <a:rPr lang="en-GB" sz="3200" b="1" i="1" dirty="0">
                <a:solidFill>
                  <a:schemeClr val="bg1"/>
                </a:solidFill>
                <a:effectLst>
                  <a:outerShdw blurRad="38100" dist="38100" dir="2700000" algn="tl">
                    <a:srgbClr val="000000">
                      <a:alpha val="43137"/>
                    </a:srgbClr>
                  </a:outerShdw>
                </a:effectLst>
              </a:rPr>
            </a:br>
            <a:r>
              <a:rPr lang="en-GB" sz="3200" b="1" i="1" dirty="0">
                <a:solidFill>
                  <a:schemeClr val="bg1"/>
                </a:solidFill>
                <a:effectLst>
                  <a:outerShdw blurRad="38100" dist="38100" dir="2700000" algn="tl">
                    <a:srgbClr val="000000">
                      <a:alpha val="43137"/>
                    </a:srgbClr>
                  </a:outerShdw>
                </a:effectLst>
              </a:rPr>
              <a:t>down by the riverside…</a:t>
            </a:r>
          </a:p>
          <a:p>
            <a:pPr algn="ctr"/>
            <a:endParaRPr lang="en-GB" sz="3200" b="1" i="1" dirty="0">
              <a:solidFill>
                <a:schemeClr val="bg1"/>
              </a:solidFill>
              <a:effectLst>
                <a:outerShdw blurRad="38100" dist="38100" dir="2700000" algn="tl">
                  <a:srgbClr val="000000">
                    <a:alpha val="43137"/>
                  </a:srgbClr>
                </a:outerShdw>
              </a:effectLst>
            </a:endParaRPr>
          </a:p>
          <a:p>
            <a:pPr algn="ctr"/>
            <a:r>
              <a:rPr lang="en-GB" sz="3200" b="1" i="1" dirty="0">
                <a:solidFill>
                  <a:schemeClr val="bg1"/>
                </a:solidFill>
                <a:effectLst>
                  <a:outerShdw blurRad="38100" dist="38100" dir="2700000" algn="tl">
                    <a:srgbClr val="000000">
                      <a:alpha val="43137"/>
                    </a:srgbClr>
                  </a:outerShdw>
                </a:effectLst>
              </a:rPr>
              <a:t>I </a:t>
            </a:r>
            <a:r>
              <a:rPr lang="en-GB" sz="3200" b="1" i="1" dirty="0" err="1">
                <a:solidFill>
                  <a:schemeClr val="bg1"/>
                </a:solidFill>
                <a:effectLst>
                  <a:outerShdw blurRad="38100" dist="38100" dir="2700000" algn="tl">
                    <a:srgbClr val="000000">
                      <a:alpha val="43137"/>
                    </a:srgbClr>
                  </a:outerShdw>
                </a:effectLst>
              </a:rPr>
              <a:t>ain’t</a:t>
            </a:r>
            <a:r>
              <a:rPr lang="en-GB" sz="3200" b="1" i="1" dirty="0">
                <a:solidFill>
                  <a:schemeClr val="bg1"/>
                </a:solidFill>
                <a:effectLst>
                  <a:outerShdw blurRad="38100" dist="38100" dir="2700000" algn="tl">
                    <a:srgbClr val="000000">
                      <a:alpha val="43137"/>
                    </a:srgbClr>
                  </a:outerShdw>
                </a:effectLst>
              </a:rPr>
              <a:t> </a:t>
            </a:r>
            <a:r>
              <a:rPr lang="en-GB" sz="3200" b="1" i="1" dirty="0" err="1">
                <a:solidFill>
                  <a:schemeClr val="bg1"/>
                </a:solidFill>
                <a:effectLst>
                  <a:outerShdw blurRad="38100" dist="38100" dir="2700000" algn="tl">
                    <a:srgbClr val="000000">
                      <a:alpha val="43137"/>
                    </a:srgbClr>
                  </a:outerShdw>
                </a:effectLst>
              </a:rPr>
              <a:t>gonna</a:t>
            </a:r>
            <a:r>
              <a:rPr lang="en-GB" sz="3200" b="1" i="1" dirty="0">
                <a:solidFill>
                  <a:schemeClr val="bg1"/>
                </a:solidFill>
                <a:effectLst>
                  <a:outerShdw blurRad="38100" dist="38100" dir="2700000" algn="tl">
                    <a:srgbClr val="000000">
                      <a:alpha val="43137"/>
                    </a:srgbClr>
                  </a:outerShdw>
                </a:effectLst>
              </a:rPr>
              <a:t> study war no more..</a:t>
            </a:r>
          </a:p>
          <a:p>
            <a:pPr algn="ctr"/>
            <a:endParaRPr lang="en-GB" sz="3200" b="1" i="1" dirty="0">
              <a:solidFill>
                <a:schemeClr val="bg1"/>
              </a:solidFill>
              <a:effectLst>
                <a:outerShdw blurRad="38100" dist="38100" dir="2700000" algn="tl">
                  <a:srgbClr val="000000">
                    <a:alpha val="43137"/>
                  </a:srgbClr>
                </a:outerShdw>
              </a:effectLst>
            </a:endParaRPr>
          </a:p>
          <a:p>
            <a:pPr algn="ctr"/>
            <a:r>
              <a:rPr lang="en-GB" sz="3200" b="1" i="1" dirty="0">
                <a:solidFill>
                  <a:schemeClr val="bg1"/>
                </a:solidFill>
                <a:effectLst>
                  <a:outerShdw blurRad="38100" dist="38100" dir="2700000" algn="tl">
                    <a:srgbClr val="000000">
                      <a:alpha val="43137"/>
                    </a:srgbClr>
                  </a:outerShdw>
                </a:effectLst>
              </a:rPr>
              <a:t>I’m </a:t>
            </a:r>
            <a:r>
              <a:rPr lang="en-GB" sz="3200" b="1" i="1" dirty="0" err="1">
                <a:solidFill>
                  <a:schemeClr val="bg1"/>
                </a:solidFill>
                <a:effectLst>
                  <a:outerShdw blurRad="38100" dist="38100" dir="2700000" algn="tl">
                    <a:srgbClr val="000000">
                      <a:alpha val="43137"/>
                    </a:srgbClr>
                  </a:outerShdw>
                </a:effectLst>
              </a:rPr>
              <a:t>gonna</a:t>
            </a:r>
            <a:r>
              <a:rPr lang="en-GB" sz="3200" b="1" i="1" dirty="0">
                <a:solidFill>
                  <a:schemeClr val="bg1"/>
                </a:solidFill>
                <a:effectLst>
                  <a:outerShdw blurRad="38100" dist="38100" dir="2700000" algn="tl">
                    <a:srgbClr val="000000">
                      <a:alpha val="43137"/>
                    </a:srgbClr>
                  </a:outerShdw>
                </a:effectLst>
              </a:rPr>
              <a:t> meet my loving mother</a:t>
            </a:r>
            <a:br>
              <a:rPr lang="en-GB" sz="3200" b="1" i="1" dirty="0">
                <a:solidFill>
                  <a:schemeClr val="bg1"/>
                </a:solidFill>
                <a:effectLst>
                  <a:outerShdw blurRad="38100" dist="38100" dir="2700000" algn="tl">
                    <a:srgbClr val="000000">
                      <a:alpha val="43137"/>
                    </a:srgbClr>
                  </a:outerShdw>
                </a:effectLst>
              </a:rPr>
            </a:br>
            <a:r>
              <a:rPr lang="en-GB" sz="3200" b="1" i="1" dirty="0">
                <a:solidFill>
                  <a:schemeClr val="bg1"/>
                </a:solidFill>
                <a:effectLst>
                  <a:outerShdw blurRad="38100" dist="38100" dir="2700000" algn="tl">
                    <a:srgbClr val="000000">
                      <a:alpha val="43137"/>
                    </a:srgbClr>
                  </a:outerShdw>
                </a:effectLst>
              </a:rPr>
              <a:t>down by the riverside…</a:t>
            </a:r>
          </a:p>
          <a:p>
            <a:pPr algn="ctr"/>
            <a:endParaRPr lang="en-GB" sz="3200" b="1" i="1" dirty="0">
              <a:solidFill>
                <a:schemeClr val="bg1"/>
              </a:solidFill>
              <a:effectLst>
                <a:outerShdw blurRad="38100" dist="38100" dir="2700000" algn="tl">
                  <a:srgbClr val="000000">
                    <a:alpha val="43137"/>
                  </a:srgbClr>
                </a:outerShdw>
              </a:effectLst>
            </a:endParaRPr>
          </a:p>
          <a:p>
            <a:pPr algn="ctr"/>
            <a:r>
              <a:rPr lang="en-GB" sz="3200" b="1" i="1" dirty="0">
                <a:solidFill>
                  <a:schemeClr val="bg1"/>
                </a:solidFill>
                <a:effectLst>
                  <a:outerShdw blurRad="38100" dist="38100" dir="2700000" algn="tl">
                    <a:srgbClr val="000000">
                      <a:alpha val="43137"/>
                    </a:srgbClr>
                  </a:outerShdw>
                </a:effectLst>
              </a:rPr>
              <a:t>I’m </a:t>
            </a:r>
            <a:r>
              <a:rPr lang="en-GB" sz="3200" b="1" i="1" dirty="0" err="1">
                <a:solidFill>
                  <a:schemeClr val="bg1"/>
                </a:solidFill>
                <a:effectLst>
                  <a:outerShdw blurRad="38100" dist="38100" dir="2700000" algn="tl">
                    <a:srgbClr val="000000">
                      <a:alpha val="43137"/>
                    </a:srgbClr>
                  </a:outerShdw>
                </a:effectLst>
              </a:rPr>
              <a:t>gonna</a:t>
            </a:r>
            <a:r>
              <a:rPr lang="en-GB" sz="3200" b="1" i="1" dirty="0">
                <a:solidFill>
                  <a:schemeClr val="bg1"/>
                </a:solidFill>
                <a:effectLst>
                  <a:outerShdw blurRad="38100" dist="38100" dir="2700000" algn="tl">
                    <a:srgbClr val="000000">
                      <a:alpha val="43137"/>
                    </a:srgbClr>
                  </a:outerShdw>
                </a:effectLst>
              </a:rPr>
              <a:t> lay down my sword and shield</a:t>
            </a:r>
            <a:br>
              <a:rPr lang="en-GB" sz="3200" b="1" i="1" dirty="0">
                <a:solidFill>
                  <a:schemeClr val="bg1"/>
                </a:solidFill>
                <a:effectLst>
                  <a:outerShdw blurRad="38100" dist="38100" dir="2700000" algn="tl">
                    <a:srgbClr val="000000">
                      <a:alpha val="43137"/>
                    </a:srgbClr>
                  </a:outerShdw>
                </a:effectLst>
              </a:rPr>
            </a:br>
            <a:r>
              <a:rPr lang="en-GB" sz="3200" b="1" i="1" dirty="0">
                <a:solidFill>
                  <a:schemeClr val="bg1"/>
                </a:solidFill>
                <a:effectLst>
                  <a:outerShdw blurRad="38100" dist="38100" dir="2700000" algn="tl">
                    <a:srgbClr val="000000">
                      <a:alpha val="43137"/>
                    </a:srgbClr>
                  </a:outerShdw>
                </a:effectLst>
              </a:rPr>
              <a:t>down by the riverside…</a:t>
            </a:r>
          </a:p>
        </p:txBody>
      </p:sp>
      <p:pic>
        <p:nvPicPr>
          <p:cNvPr id="7" name="08 Down by the Riverside">
            <a:hlinkClick r:id="" action="ppaction://media"/>
            <a:extLst>
              <a:ext uri="{FF2B5EF4-FFF2-40B4-BE49-F238E27FC236}">
                <a16:creationId xmlns:a16="http://schemas.microsoft.com/office/drawing/2014/main" id="{393DA1B9-CB72-712A-CA92-4532ED5AB3D8}"/>
              </a:ext>
            </a:extLst>
          </p:cNvPr>
          <p:cNvPicPr>
            <a:picLocks noChangeAspect="1"/>
          </p:cNvPicPr>
          <p:nvPr>
            <a:audioFile r:link="rId2"/>
            <p:extLst>
              <p:ext uri="{DAA4B4D4-6D71-4841-9C94-3DE7FCFB9230}">
                <p14:media xmlns:p14="http://schemas.microsoft.com/office/powerpoint/2010/main" r:embed="rId1">
                  <p14:fade out="10000"/>
                </p14:media>
              </p:ext>
            </p:extLst>
          </p:nvPr>
        </p:nvPicPr>
        <p:blipFill>
          <a:blip r:embed="rId5"/>
          <a:stretch>
            <a:fillRect/>
          </a:stretch>
        </p:blipFill>
        <p:spPr>
          <a:xfrm>
            <a:off x="11233530" y="5930900"/>
            <a:ext cx="812800" cy="812800"/>
          </a:xfrm>
          <a:prstGeom prst="rect">
            <a:avLst/>
          </a:prstGeom>
        </p:spPr>
      </p:pic>
      <p:sp>
        <p:nvSpPr>
          <p:cNvPr id="8" name="Content Placeholder 3">
            <a:extLst>
              <a:ext uri="{FF2B5EF4-FFF2-40B4-BE49-F238E27FC236}">
                <a16:creationId xmlns:a16="http://schemas.microsoft.com/office/drawing/2014/main" id="{924A4561-0B0C-8C80-A0C2-3918BC77CAE8}"/>
              </a:ext>
            </a:extLst>
          </p:cNvPr>
          <p:cNvSpPr txBox="1">
            <a:spLocks/>
          </p:cNvSpPr>
          <p:nvPr/>
        </p:nvSpPr>
        <p:spPr>
          <a:xfrm>
            <a:off x="306059" y="351045"/>
            <a:ext cx="7847341" cy="506205"/>
          </a:xfrm>
          <a:prstGeom prst="rect">
            <a:avLst/>
          </a:prstGeom>
          <a:solidFill>
            <a:schemeClr val="bg1">
              <a:alpha val="80000"/>
            </a:schemeClr>
          </a:solidFill>
        </p:spPr>
        <p:txBody>
          <a:bodyPr vert="horz" lIns="144000" tIns="144000" rIns="144000" bIns="1440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en-GB" sz="5000" baseline="30000" dirty="0">
                <a:ea typeface="DengXian" panose="02010600030101010101" pitchFamily="2" charset="-122"/>
                <a:cs typeface="Times New Roman" panose="02020603050405020304" pitchFamily="18" charset="0"/>
              </a:rPr>
              <a:t>love as wondering… and digging deeper</a:t>
            </a:r>
          </a:p>
        </p:txBody>
      </p:sp>
    </p:spTree>
    <p:extLst>
      <p:ext uri="{BB962C8B-B14F-4D97-AF65-F5344CB8AC3E}">
        <p14:creationId xmlns:p14="http://schemas.microsoft.com/office/powerpoint/2010/main" val="148942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 presetClass="mediacall" presetSubtype="0" fill="hold" nodeType="withEffect">
                                  <p:stCondLst>
                                    <p:cond delay="0"/>
                                  </p:stCondLst>
                                  <p:childTnLst>
                                    <p:cmd type="call" cmd="playFrom(0.0)">
                                      <p:cBhvr>
                                        <p:cTn id="9" dur="599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white bird with wings and a red target&#10;&#10;Description automatically generated">
            <a:extLst>
              <a:ext uri="{FF2B5EF4-FFF2-40B4-BE49-F238E27FC236}">
                <a16:creationId xmlns:a16="http://schemas.microsoft.com/office/drawing/2014/main" id="{F44D23BE-02F7-BDD9-F4CA-7D9B3AA8B20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tretch/>
        </p:blipFill>
        <p:spPr>
          <a:xfrm>
            <a:off x="867602" y="663010"/>
            <a:ext cx="5065776" cy="5065776"/>
          </a:xfrm>
          <a:noFill/>
        </p:spPr>
      </p:pic>
      <p:sp>
        <p:nvSpPr>
          <p:cNvPr id="15" name="Text Placeholder 3">
            <a:extLst>
              <a:ext uri="{FF2B5EF4-FFF2-40B4-BE49-F238E27FC236}">
                <a16:creationId xmlns:a16="http://schemas.microsoft.com/office/drawing/2014/main" id="{E79AF52C-C5FF-922F-7EDB-F5DA32C1280F}"/>
              </a:ext>
            </a:extLst>
          </p:cNvPr>
          <p:cNvSpPr>
            <a:spLocks noGrp="1"/>
          </p:cNvSpPr>
          <p:nvPr>
            <p:ph type="body" sz="half" idx="2"/>
          </p:nvPr>
        </p:nvSpPr>
        <p:spPr>
          <a:xfrm>
            <a:off x="867602" y="5776181"/>
            <a:ext cx="5022775" cy="331257"/>
          </a:xfrm>
        </p:spPr>
        <p:txBody>
          <a:bodyPr>
            <a:normAutofit/>
          </a:bodyPr>
          <a:lstStyle/>
          <a:p>
            <a:r>
              <a:rPr lang="en-US" sz="1200" dirty="0"/>
              <a:t>Marwan </a:t>
            </a:r>
            <a:r>
              <a:rPr lang="en-US" sz="1200" dirty="0" err="1"/>
              <a:t>Makhoul</a:t>
            </a:r>
            <a:r>
              <a:rPr lang="en-US" sz="1200" dirty="0"/>
              <a:t>, b.1979, Palestinian poet</a:t>
            </a:r>
          </a:p>
        </p:txBody>
      </p:sp>
      <p:sp>
        <p:nvSpPr>
          <p:cNvPr id="17" name="Slide Number Placeholder 4">
            <a:extLst>
              <a:ext uri="{FF2B5EF4-FFF2-40B4-BE49-F238E27FC236}">
                <a16:creationId xmlns:a16="http://schemas.microsoft.com/office/drawing/2014/main" id="{B193D05A-6CC5-1927-6E01-BFAF2BD230EE}"/>
              </a:ext>
            </a:extLst>
          </p:cNvPr>
          <p:cNvSpPr>
            <a:spLocks noGrp="1"/>
          </p:cNvSpPr>
          <p:nvPr>
            <p:ph type="sldNum" sz="quarter" idx="12"/>
          </p:nvPr>
        </p:nvSpPr>
        <p:spPr>
          <a:xfrm>
            <a:off x="0" y="6629400"/>
            <a:ext cx="410402" cy="228600"/>
          </a:xfrm>
        </p:spPr>
        <p:txBody>
          <a:bodyPr/>
          <a:lstStyle/>
          <a:p>
            <a:pPr>
              <a:spcAft>
                <a:spcPts val="600"/>
              </a:spcAft>
            </a:pPr>
            <a:fld id="{9CD8D479-8942-46E8-A226-A4E01F7A105C}" type="slidenum">
              <a:rPr lang="en-US"/>
              <a:pPr>
                <a:spcAft>
                  <a:spcPts val="600"/>
                </a:spcAft>
              </a:pPr>
              <a:t>4</a:t>
            </a:fld>
            <a:endParaRPr lang="en-US" dirty="0"/>
          </a:p>
        </p:txBody>
      </p:sp>
      <p:sp>
        <p:nvSpPr>
          <p:cNvPr id="4" name="Slide Number Placeholder 3" hidden="1">
            <a:extLst>
              <a:ext uri="{FF2B5EF4-FFF2-40B4-BE49-F238E27FC236}">
                <a16:creationId xmlns:a16="http://schemas.microsoft.com/office/drawing/2014/main" id="{95AB032C-5206-51F0-1246-46783416CEF5}"/>
              </a:ext>
            </a:extLst>
          </p:cNvPr>
          <p:cNvSpPr>
            <a:spLocks noGrp="1"/>
          </p:cNvSpPr>
          <p:nvPr>
            <p:ph type="sldNum" sz="quarter" idx="12"/>
          </p:nvPr>
        </p:nvSpPr>
        <p:spPr/>
        <p:txBody>
          <a:bodyPr/>
          <a:lstStyle/>
          <a:p>
            <a:pPr>
              <a:spcAft>
                <a:spcPts val="600"/>
              </a:spcAft>
            </a:pPr>
            <a:fld id="{9CD8D479-8942-46E8-A226-A4E01F7A105C}" type="slidenum">
              <a:rPr lang="en-GB" smtClean="0"/>
              <a:pPr>
                <a:spcAft>
                  <a:spcPts val="600"/>
                </a:spcAft>
              </a:pPr>
              <a:t>4</a:t>
            </a:fld>
            <a:endParaRPr lang="en-GB"/>
          </a:p>
        </p:txBody>
      </p:sp>
      <p:sp>
        <p:nvSpPr>
          <p:cNvPr id="5" name="Date Placeholder 4" hidden="1">
            <a:extLst>
              <a:ext uri="{FF2B5EF4-FFF2-40B4-BE49-F238E27FC236}">
                <a16:creationId xmlns:a16="http://schemas.microsoft.com/office/drawing/2014/main" id="{2D5ECFCC-A439-6424-DA5E-FA71E7AE3B9B}"/>
              </a:ext>
            </a:extLst>
          </p:cNvPr>
          <p:cNvSpPr>
            <a:spLocks noGrp="1"/>
          </p:cNvSpPr>
          <p:nvPr>
            <p:ph type="dt" sz="half" idx="10"/>
          </p:nvPr>
        </p:nvSpPr>
        <p:spPr/>
        <p:txBody>
          <a:bodyPr/>
          <a:lstStyle/>
          <a:p>
            <a:pPr>
              <a:spcAft>
                <a:spcPts val="600"/>
              </a:spcAft>
            </a:pPr>
            <a:fld id="{6DD1B487-36FD-4CED-B07A-1A81FC6540B1}" type="datetime1">
              <a:rPr lang="en-US" smtClean="0"/>
              <a:pPr>
                <a:spcAft>
                  <a:spcPts val="600"/>
                </a:spcAft>
              </a:pPr>
              <a:t>10/20/2025</a:t>
            </a:fld>
            <a:endParaRPr lang="en-US"/>
          </a:p>
        </p:txBody>
      </p:sp>
      <p:pic>
        <p:nvPicPr>
          <p:cNvPr id="2" name="Picture 1" descr="A black and white illustration of a landscape&#10;&#10;Description automatically generated">
            <a:extLst>
              <a:ext uri="{FF2B5EF4-FFF2-40B4-BE49-F238E27FC236}">
                <a16:creationId xmlns:a16="http://schemas.microsoft.com/office/drawing/2014/main" id="{A8352BE9-C3A5-E26D-8547-E9AEC1F06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0126" y="19811"/>
            <a:ext cx="5065776" cy="6625213"/>
          </a:xfrm>
          <a:prstGeom prst="rect">
            <a:avLst/>
          </a:prstGeom>
        </p:spPr>
      </p:pic>
    </p:spTree>
    <p:extLst>
      <p:ext uri="{BB962C8B-B14F-4D97-AF65-F5344CB8AC3E}">
        <p14:creationId xmlns:p14="http://schemas.microsoft.com/office/powerpoint/2010/main" val="2036511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068E92-D5BA-6A6F-B032-FBB0C0B4314F}"/>
              </a:ext>
            </a:extLst>
          </p:cNvPr>
          <p:cNvSpPr>
            <a:spLocks noGrp="1"/>
          </p:cNvSpPr>
          <p:nvPr>
            <p:ph type="body" sz="half" idx="2"/>
          </p:nvPr>
        </p:nvSpPr>
        <p:spPr>
          <a:xfrm>
            <a:off x="592653" y="851787"/>
            <a:ext cx="9193898" cy="754591"/>
          </a:xfrm>
        </p:spPr>
        <p:txBody>
          <a:bodyPr>
            <a:normAutofit/>
          </a:bodyPr>
          <a:lstStyle/>
          <a:p>
            <a:r>
              <a:rPr lang="en-US" sz="4400" dirty="0"/>
              <a:t>‘proclaimed hope’ </a:t>
            </a:r>
            <a:r>
              <a:rPr lang="en-US" sz="3200" dirty="0"/>
              <a:t>or</a:t>
            </a:r>
            <a:r>
              <a:rPr lang="en-US" sz="4400" dirty="0"/>
              <a:t> ‘enacted hope’?</a:t>
            </a:r>
          </a:p>
        </p:txBody>
      </p:sp>
      <p:sp>
        <p:nvSpPr>
          <p:cNvPr id="5" name="TextBox 4">
            <a:extLst>
              <a:ext uri="{FF2B5EF4-FFF2-40B4-BE49-F238E27FC236}">
                <a16:creationId xmlns:a16="http://schemas.microsoft.com/office/drawing/2014/main" id="{0459C64C-F962-FF3B-E7A0-65285B67296F}"/>
              </a:ext>
            </a:extLst>
          </p:cNvPr>
          <p:cNvSpPr txBox="1"/>
          <p:nvPr/>
        </p:nvSpPr>
        <p:spPr>
          <a:xfrm>
            <a:off x="592653" y="2103514"/>
            <a:ext cx="8946763" cy="4278094"/>
          </a:xfrm>
          <a:prstGeom prst="rect">
            <a:avLst/>
          </a:prstGeom>
          <a:noFill/>
        </p:spPr>
        <p:txBody>
          <a:bodyPr wrap="square" rtlCol="0">
            <a:spAutoFit/>
          </a:bodyPr>
          <a:lstStyle/>
          <a:p>
            <a:r>
              <a:rPr lang="en-US" sz="2400" dirty="0"/>
              <a:t>‘The group develops a jargon unique to itself, often non-understandable to outsiders. This jargon consists of numerous words and phrases which the members understand (or think they understand), but which really acts to dull one’s ability to engage in critical thinking. It is actually made up of </a:t>
            </a:r>
            <a:r>
              <a:rPr lang="en-US" sz="2400" b="1" dirty="0"/>
              <a:t>thought-terminating clichés</a:t>
            </a:r>
            <a:r>
              <a:rPr lang="en-US" sz="2400" dirty="0"/>
              <a:t>. The most far-reaching and complex of human problems are compressed into brief, definitive-sounding phrases, easily memorized and easily expressed. Thought-provoking complexities are bypassed and ultimate truth is expressed in a single phrase or even a word.’ </a:t>
            </a:r>
          </a:p>
          <a:p>
            <a:endParaRPr lang="en-US" sz="1600" dirty="0"/>
          </a:p>
          <a:p>
            <a:r>
              <a:rPr lang="en-US" sz="1600" dirty="0"/>
              <a:t>(Robert Jay Lifton, </a:t>
            </a:r>
            <a:r>
              <a:rPr lang="en-US" sz="1600" i="1" dirty="0"/>
              <a:t>Thought Reform and the Psychology of Totalism</a:t>
            </a:r>
            <a:r>
              <a:rPr lang="en-US" sz="1600" dirty="0"/>
              <a:t>, 1989)</a:t>
            </a:r>
          </a:p>
        </p:txBody>
      </p:sp>
      <p:pic>
        <p:nvPicPr>
          <p:cNvPr id="1026" name="Picture 2" descr="Bothered and Bewildered:: Enacting hope in troubled times: Ann Morisy:  Continuum - Bloomsbury">
            <a:extLst>
              <a:ext uri="{FF2B5EF4-FFF2-40B4-BE49-F238E27FC236}">
                <a16:creationId xmlns:a16="http://schemas.microsoft.com/office/drawing/2014/main" id="{1285A062-AF4A-FADC-E938-7295829FB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1837" y="3109170"/>
            <a:ext cx="22860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35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B0AEDB78-087B-EA94-566E-DF5D4B512CA1}"/>
              </a:ext>
            </a:extLst>
          </p:cNvPr>
          <p:cNvPicPr>
            <a:picLocks noChangeAspect="1"/>
          </p:cNvPicPr>
          <p:nvPr/>
        </p:nvPicPr>
        <p:blipFill rotWithShape="1">
          <a:blip r:embed="rId2">
            <a:extLst>
              <a:ext uri="{28A0092B-C50C-407E-A947-70E740481C1C}">
                <a14:useLocalDpi xmlns:a14="http://schemas.microsoft.com/office/drawing/2010/main" val="0"/>
              </a:ext>
            </a:extLst>
          </a:blip>
          <a:srcRect l="3933" t="39673" b="28227"/>
          <a:stretch>
            <a:fillRect/>
          </a:stretch>
        </p:blipFill>
        <p:spPr bwMode="auto">
          <a:xfrm>
            <a:off x="6168562" y="1676400"/>
            <a:ext cx="6285488" cy="3733799"/>
          </a:xfrm>
          <a:prstGeom prst="rect">
            <a:avLst/>
          </a:prstGeom>
          <a:noFill/>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C07C9FC6-8D81-7B13-AB9B-3E9D538D35D1}"/>
              </a:ext>
            </a:extLst>
          </p:cNvPr>
          <p:cNvSpPr txBox="1"/>
          <p:nvPr/>
        </p:nvSpPr>
        <p:spPr>
          <a:xfrm>
            <a:off x="10191750" y="5302604"/>
            <a:ext cx="1731310" cy="298095"/>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rPr>
              <a:t>Gideon Heugh</a:t>
            </a:r>
          </a:p>
        </p:txBody>
      </p:sp>
      <p:pic>
        <p:nvPicPr>
          <p:cNvPr id="11" name="Picture 10" descr="A painting of a person picking flowers&#10;&#10;Description automatically generated">
            <a:extLst>
              <a:ext uri="{FF2B5EF4-FFF2-40B4-BE49-F238E27FC236}">
                <a16:creationId xmlns:a16="http://schemas.microsoft.com/office/drawing/2014/main" id="{EEBDDE81-411F-ED3D-B26F-523F043CCD35}"/>
              </a:ext>
            </a:extLst>
          </p:cNvPr>
          <p:cNvPicPr>
            <a:picLocks noChangeAspect="1"/>
          </p:cNvPicPr>
          <p:nvPr/>
        </p:nvPicPr>
        <p:blipFill>
          <a:blip r:embed="rId3" cstate="print">
            <a:extLst>
              <a:ext uri="{28A0092B-C50C-407E-A947-70E740481C1C}">
                <a14:useLocalDpi xmlns:a14="http://schemas.microsoft.com/office/drawing/2010/main" val="0"/>
              </a:ext>
            </a:extLst>
          </a:blip>
          <a:srcRect l="5121" r="3689"/>
          <a:stretch>
            <a:fillRect/>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p:spPr>
      </p:pic>
    </p:spTree>
    <p:extLst>
      <p:ext uri="{BB962C8B-B14F-4D97-AF65-F5344CB8AC3E}">
        <p14:creationId xmlns:p14="http://schemas.microsoft.com/office/powerpoint/2010/main" val="2092512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FB715D3F-478E-0298-207C-5FF59811430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7547FA5-8C1C-0A42-5FCF-8A0336FF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Content Placeholder 8" descr="A pile of leaves and trees&#10;&#10;Description automatically generated">
            <a:extLst>
              <a:ext uri="{FF2B5EF4-FFF2-40B4-BE49-F238E27FC236}">
                <a16:creationId xmlns:a16="http://schemas.microsoft.com/office/drawing/2014/main" id="{8BFE064F-7CC8-C8D5-4353-C4AD65091381}"/>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l="17714" r="40098"/>
          <a:stretch>
            <a:fillRect/>
          </a:stretch>
        </p:blipFill>
        <p:spPr>
          <a:xfrm rot="5400000">
            <a:off x="2667000" y="-2666999"/>
            <a:ext cx="6857999" cy="12192000"/>
          </a:xfrm>
          <a:prstGeom prst="rect">
            <a:avLst/>
          </a:prstGeom>
          <a:noFill/>
        </p:spPr>
      </p:pic>
      <p:sp>
        <p:nvSpPr>
          <p:cNvPr id="2" name="Title 1">
            <a:extLst>
              <a:ext uri="{FF2B5EF4-FFF2-40B4-BE49-F238E27FC236}">
                <a16:creationId xmlns:a16="http://schemas.microsoft.com/office/drawing/2014/main" id="{688B7CFC-1567-971E-8412-0B7F5FB9423D}"/>
              </a:ext>
            </a:extLst>
          </p:cNvPr>
          <p:cNvSpPr>
            <a:spLocks noGrp="1"/>
          </p:cNvSpPr>
          <p:nvPr>
            <p:ph type="ctrTitle"/>
          </p:nvPr>
        </p:nvSpPr>
        <p:spPr>
          <a:xfrm>
            <a:off x="1219200" y="1122362"/>
            <a:ext cx="9768114" cy="2900518"/>
          </a:xfrm>
        </p:spPr>
        <p:txBody>
          <a:bodyPr>
            <a:normAutofit/>
          </a:bodyPr>
          <a:lstStyle/>
          <a:p>
            <a:r>
              <a:rPr lang="en-US" dirty="0">
                <a:solidFill>
                  <a:srgbClr val="FFFFFF"/>
                </a:solidFill>
              </a:rPr>
              <a:t>enacting hope in a ruined world</a:t>
            </a:r>
          </a:p>
        </p:txBody>
      </p:sp>
      <p:sp>
        <p:nvSpPr>
          <p:cNvPr id="3" name="Subtitle 2">
            <a:extLst>
              <a:ext uri="{FF2B5EF4-FFF2-40B4-BE49-F238E27FC236}">
                <a16:creationId xmlns:a16="http://schemas.microsoft.com/office/drawing/2014/main" id="{307DBA54-88A7-98A4-241F-826221670B6E}"/>
              </a:ext>
            </a:extLst>
          </p:cNvPr>
          <p:cNvSpPr>
            <a:spLocks noGrp="1"/>
          </p:cNvSpPr>
          <p:nvPr>
            <p:ph type="subTitle" idx="1"/>
          </p:nvPr>
        </p:nvSpPr>
        <p:spPr>
          <a:xfrm>
            <a:off x="1524000" y="4159404"/>
            <a:ext cx="9144000" cy="1366185"/>
          </a:xfrm>
        </p:spPr>
        <p:txBody>
          <a:bodyPr>
            <a:normAutofit/>
          </a:bodyPr>
          <a:lstStyle/>
          <a:p>
            <a:endParaRPr lang="en-GB" sz="1700" dirty="0">
              <a:solidFill>
                <a:srgbClr val="FFFFFF"/>
              </a:solidFill>
            </a:endParaRPr>
          </a:p>
          <a:p>
            <a:r>
              <a:rPr lang="en-GB" sz="1700" dirty="0">
                <a:solidFill>
                  <a:srgbClr val="FFFFFF"/>
                </a:solidFill>
              </a:rPr>
              <a:t>Revd Dr Al Barrett (and friends!)</a:t>
            </a:r>
            <a:endParaRPr lang="en-US" sz="1700" dirty="0">
              <a:solidFill>
                <a:srgbClr val="FFFFFF"/>
              </a:solidFill>
            </a:endParaRPr>
          </a:p>
        </p:txBody>
      </p:sp>
    </p:spTree>
    <p:extLst>
      <p:ext uri="{BB962C8B-B14F-4D97-AF65-F5344CB8AC3E}">
        <p14:creationId xmlns:p14="http://schemas.microsoft.com/office/powerpoint/2010/main" val="415683705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1A2FB-753E-ED4E-852E-92C9EC6DB83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F0CB44A-8D0F-03AB-37BF-E29478B68560}"/>
              </a:ext>
            </a:extLst>
          </p:cNvPr>
          <p:cNvSpPr>
            <a:spLocks noGrp="1"/>
          </p:cNvSpPr>
          <p:nvPr>
            <p:ph type="sldNum" sz="quarter" idx="12"/>
          </p:nvPr>
        </p:nvSpPr>
        <p:spPr/>
        <p:txBody>
          <a:bodyPr/>
          <a:lstStyle/>
          <a:p>
            <a:fld id="{9CD8D479-8942-46E8-A226-A4E01F7A105C}" type="slidenum">
              <a:rPr lang="en-GB" smtClean="0"/>
              <a:t>8</a:t>
            </a:fld>
            <a:endParaRPr lang="en-GB"/>
          </a:p>
        </p:txBody>
      </p:sp>
      <p:pic>
        <p:nvPicPr>
          <p:cNvPr id="2052" name="Picture 4">
            <a:extLst>
              <a:ext uri="{FF2B5EF4-FFF2-40B4-BE49-F238E27FC236}">
                <a16:creationId xmlns:a16="http://schemas.microsoft.com/office/drawing/2014/main" id="{0831376D-B950-AC40-E70C-A1EFBF79A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61926"/>
            <a:ext cx="9829800" cy="6233724"/>
          </a:xfrm>
          <a:prstGeom prst="rect">
            <a:avLst/>
          </a:prstGeom>
          <a:noFill/>
          <a:extLst>
            <a:ext uri="{909E8E84-426E-40DD-AFC4-6F175D3DCCD1}">
              <a14:hiddenFill xmlns:a14="http://schemas.microsoft.com/office/drawing/2010/main">
                <a:solidFill>
                  <a:srgbClr val="FFFFFF"/>
                </a:solidFill>
              </a14:hiddenFill>
            </a:ext>
          </a:extLst>
        </p:spPr>
      </p:pic>
      <p:sp>
        <p:nvSpPr>
          <p:cNvPr id="4" name="Multiplication Sign 3">
            <a:extLst>
              <a:ext uri="{FF2B5EF4-FFF2-40B4-BE49-F238E27FC236}">
                <a16:creationId xmlns:a16="http://schemas.microsoft.com/office/drawing/2014/main" id="{50905770-B0C2-3624-4213-149E290C19D6}"/>
              </a:ext>
            </a:extLst>
          </p:cNvPr>
          <p:cNvSpPr/>
          <p:nvPr/>
        </p:nvSpPr>
        <p:spPr>
          <a:xfrm>
            <a:off x="6209426" y="3487164"/>
            <a:ext cx="695668" cy="687931"/>
          </a:xfrm>
          <a:prstGeom prst="mathMultiply">
            <a:avLst/>
          </a:prstGeom>
          <a:solidFill>
            <a:srgbClr val="D2FF11">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Feet on the ground with dirt&#10;&#10;Description automatically generated">
            <a:extLst>
              <a:ext uri="{FF2B5EF4-FFF2-40B4-BE49-F238E27FC236}">
                <a16:creationId xmlns:a16="http://schemas.microsoft.com/office/drawing/2014/main" id="{E739A341-ADD3-7742-0EA2-7DE5A5D8D4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06" r="20702"/>
          <a:stretch/>
        </p:blipFill>
        <p:spPr>
          <a:xfrm>
            <a:off x="62563" y="1495557"/>
            <a:ext cx="3518837" cy="3527163"/>
          </a:xfrm>
          <a:prstGeom prst="rect">
            <a:avLst/>
          </a:prstGeom>
          <a:noFill/>
        </p:spPr>
      </p:pic>
    </p:spTree>
    <p:extLst>
      <p:ext uri="{BB962C8B-B14F-4D97-AF65-F5344CB8AC3E}">
        <p14:creationId xmlns:p14="http://schemas.microsoft.com/office/powerpoint/2010/main" val="3269363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descr="C:\Users\Al &amp; Janey\Dropbox\Working papers\Faith Comms &amp; ABCD\CUF resources\PP final.jpg"/>
          <p:cNvPicPr>
            <a:picLocks noChangeAspect="1" noChangeArrowheads="1"/>
          </p:cNvPicPr>
          <p:nvPr/>
        </p:nvPicPr>
        <p:blipFill>
          <a:blip r:embed="rId4" cstate="print"/>
          <a:srcRect/>
          <a:stretch>
            <a:fillRect/>
          </a:stretch>
        </p:blipFill>
        <p:spPr bwMode="auto">
          <a:xfrm>
            <a:off x="3039295" y="-27384"/>
            <a:ext cx="9144000" cy="6858000"/>
          </a:xfrm>
          <a:prstGeom prst="rect">
            <a:avLst/>
          </a:prstGeom>
          <a:noFill/>
        </p:spPr>
      </p:pic>
      <p:sp>
        <p:nvSpPr>
          <p:cNvPr id="5" name="TextBox 4"/>
          <p:cNvSpPr txBox="1"/>
          <p:nvPr/>
        </p:nvSpPr>
        <p:spPr>
          <a:xfrm>
            <a:off x="221035" y="181948"/>
            <a:ext cx="6264696" cy="6001643"/>
          </a:xfrm>
          <a:prstGeom prst="rect">
            <a:avLst/>
          </a:prstGeom>
          <a:noFill/>
        </p:spPr>
        <p:txBody>
          <a:bodyPr wrap="square" rtlCol="0">
            <a:spAutoFit/>
          </a:bodyPr>
          <a:lstStyle/>
          <a:p>
            <a:r>
              <a:rPr lang="en-GB" sz="2400" b="1" i="1" dirty="0">
                <a:solidFill>
                  <a:schemeClr val="bg1"/>
                </a:solidFill>
                <a:effectLst>
                  <a:outerShdw blurRad="38100" dist="38100" dir="2700000" algn="tl">
                    <a:srgbClr val="000000">
                      <a:alpha val="43137"/>
                    </a:srgbClr>
                  </a:outerShdw>
                </a:effectLst>
              </a:rPr>
              <a:t>“You may write me down in history</a:t>
            </a:r>
            <a:br>
              <a:rPr lang="en-GB" sz="2400" b="1" i="1" dirty="0">
                <a:solidFill>
                  <a:schemeClr val="bg1"/>
                </a:solidFill>
                <a:effectLst>
                  <a:outerShdw blurRad="38100" dist="38100" dir="2700000" algn="tl">
                    <a:srgbClr val="000000">
                      <a:alpha val="43137"/>
                    </a:srgbClr>
                  </a:outerShdw>
                </a:effectLst>
              </a:rPr>
            </a:br>
            <a:r>
              <a:rPr lang="en-GB" sz="2400" b="1" i="1" dirty="0">
                <a:solidFill>
                  <a:schemeClr val="bg1"/>
                </a:solidFill>
                <a:effectLst>
                  <a:outerShdw blurRad="38100" dist="38100" dir="2700000" algn="tl">
                    <a:srgbClr val="000000">
                      <a:alpha val="43137"/>
                    </a:srgbClr>
                  </a:outerShdw>
                </a:effectLst>
              </a:rPr>
              <a:t>with your bitter, twisted lies.</a:t>
            </a:r>
            <a:br>
              <a:rPr lang="en-GB" sz="2400" b="1" i="1" dirty="0">
                <a:solidFill>
                  <a:schemeClr val="bg1"/>
                </a:solidFill>
                <a:effectLst>
                  <a:outerShdw blurRad="38100" dist="38100" dir="2700000" algn="tl">
                    <a:srgbClr val="000000">
                      <a:alpha val="43137"/>
                    </a:srgbClr>
                  </a:outerShdw>
                </a:effectLst>
              </a:rPr>
            </a:br>
            <a:r>
              <a:rPr lang="en-GB" sz="2400" b="1" i="1" dirty="0">
                <a:solidFill>
                  <a:schemeClr val="bg1"/>
                </a:solidFill>
                <a:effectLst>
                  <a:outerShdw blurRad="38100" dist="38100" dir="2700000" algn="tl">
                    <a:srgbClr val="000000">
                      <a:alpha val="43137"/>
                    </a:srgbClr>
                  </a:outerShdw>
                </a:effectLst>
              </a:rPr>
              <a:t>You may trod me down in the very dirt,</a:t>
            </a:r>
            <a:br>
              <a:rPr lang="en-GB" sz="2400" b="1" i="1" dirty="0">
                <a:solidFill>
                  <a:schemeClr val="bg1"/>
                </a:solidFill>
                <a:effectLst>
                  <a:outerShdw blurRad="38100" dist="38100" dir="2700000" algn="tl">
                    <a:srgbClr val="000000">
                      <a:alpha val="43137"/>
                    </a:srgbClr>
                  </a:outerShdw>
                </a:effectLst>
              </a:rPr>
            </a:br>
            <a:r>
              <a:rPr lang="en-GB" sz="2400" b="1" i="1" dirty="0">
                <a:solidFill>
                  <a:schemeClr val="bg1"/>
                </a:solidFill>
                <a:effectLst>
                  <a:outerShdw blurRad="38100" dist="38100" dir="2700000" algn="tl">
                    <a:srgbClr val="000000">
                      <a:alpha val="43137"/>
                    </a:srgbClr>
                  </a:outerShdw>
                </a:effectLst>
              </a:rPr>
              <a:t>but still like the dust I’ll rise…</a:t>
            </a:r>
          </a:p>
          <a:p>
            <a:endParaRPr lang="en-GB" sz="2400" b="1" i="1" dirty="0">
              <a:solidFill>
                <a:schemeClr val="bg1"/>
              </a:solidFill>
              <a:effectLst>
                <a:outerShdw blurRad="38100" dist="38100" dir="2700000" algn="tl">
                  <a:srgbClr val="000000">
                    <a:alpha val="43137"/>
                  </a:srgbClr>
                </a:outerShdw>
              </a:effectLst>
            </a:endParaRPr>
          </a:p>
          <a:p>
            <a:r>
              <a:rPr lang="en-GB" sz="2400" b="1" i="1" dirty="0">
                <a:solidFill>
                  <a:schemeClr val="bg1"/>
                </a:solidFill>
                <a:effectLst>
                  <a:outerShdw blurRad="38100" dist="38100" dir="2700000" algn="tl">
                    <a:srgbClr val="000000">
                      <a:alpha val="43137"/>
                    </a:srgbClr>
                  </a:outerShdw>
                </a:effectLst>
              </a:rPr>
              <a:t>So you may shoot me with your words</a:t>
            </a:r>
            <a:br>
              <a:rPr lang="en-GB" sz="2400" b="1" i="1" dirty="0">
                <a:solidFill>
                  <a:schemeClr val="bg1"/>
                </a:solidFill>
                <a:effectLst>
                  <a:outerShdw blurRad="38100" dist="38100" dir="2700000" algn="tl">
                    <a:srgbClr val="000000">
                      <a:alpha val="43137"/>
                    </a:srgbClr>
                  </a:outerShdw>
                </a:effectLst>
              </a:rPr>
            </a:br>
            <a:r>
              <a:rPr lang="en-GB" sz="2400" b="1" i="1" dirty="0">
                <a:solidFill>
                  <a:schemeClr val="bg1"/>
                </a:solidFill>
                <a:effectLst>
                  <a:outerShdw blurRad="38100" dist="38100" dir="2700000" algn="tl">
                    <a:srgbClr val="000000">
                      <a:alpha val="43137"/>
                    </a:srgbClr>
                  </a:outerShdw>
                </a:effectLst>
              </a:rPr>
              <a:t>You may cut me with your eyes</a:t>
            </a:r>
            <a:br>
              <a:rPr lang="en-GB" sz="2400" b="1" i="1" dirty="0">
                <a:solidFill>
                  <a:schemeClr val="bg1"/>
                </a:solidFill>
                <a:effectLst>
                  <a:outerShdw blurRad="38100" dist="38100" dir="2700000" algn="tl">
                    <a:srgbClr val="000000">
                      <a:alpha val="43137"/>
                    </a:srgbClr>
                  </a:outerShdw>
                </a:effectLst>
              </a:rPr>
            </a:br>
            <a:r>
              <a:rPr lang="en-GB" sz="2400" b="1" i="1" dirty="0">
                <a:solidFill>
                  <a:schemeClr val="bg1"/>
                </a:solidFill>
                <a:effectLst>
                  <a:outerShdw blurRad="38100" dist="38100" dir="2700000" algn="tl">
                    <a:srgbClr val="000000">
                      <a:alpha val="43137"/>
                    </a:srgbClr>
                  </a:outerShdw>
                </a:effectLst>
              </a:rPr>
              <a:t>And I’ll rise... I’ll rise... I’ll rise...</a:t>
            </a:r>
          </a:p>
          <a:p>
            <a:r>
              <a:rPr lang="en-GB" sz="2400" b="1" i="1" dirty="0">
                <a:solidFill>
                  <a:schemeClr val="bg1"/>
                </a:solidFill>
                <a:effectLst>
                  <a:outerShdw blurRad="38100" dist="38100" dir="2700000" algn="tl">
                    <a:srgbClr val="000000">
                      <a:alpha val="43137"/>
                    </a:srgbClr>
                  </a:outerShdw>
                </a:effectLst>
              </a:rPr>
              <a:t>Out of the shacks of history’s shame,</a:t>
            </a:r>
            <a:br>
              <a:rPr lang="en-GB" sz="2400" b="1" i="1" dirty="0">
                <a:solidFill>
                  <a:schemeClr val="bg1"/>
                </a:solidFill>
                <a:effectLst>
                  <a:outerShdw blurRad="38100" dist="38100" dir="2700000" algn="tl">
                    <a:srgbClr val="000000">
                      <a:alpha val="43137"/>
                    </a:srgbClr>
                  </a:outerShdw>
                </a:effectLst>
              </a:rPr>
            </a:br>
            <a:r>
              <a:rPr lang="en-GB" sz="2400" b="1" i="1" dirty="0">
                <a:solidFill>
                  <a:schemeClr val="bg1"/>
                </a:solidFill>
                <a:effectLst>
                  <a:outerShdw blurRad="38100" dist="38100" dir="2700000" algn="tl">
                    <a:srgbClr val="000000">
                      <a:alpha val="43137"/>
                    </a:srgbClr>
                  </a:outerShdw>
                </a:effectLst>
              </a:rPr>
              <a:t>Up from a past rooted in pain,</a:t>
            </a:r>
            <a:br>
              <a:rPr lang="en-GB" sz="2400" b="1" i="1" dirty="0">
                <a:solidFill>
                  <a:schemeClr val="bg1"/>
                </a:solidFill>
                <a:effectLst>
                  <a:outerShdw blurRad="38100" dist="38100" dir="2700000" algn="tl">
                    <a:srgbClr val="000000">
                      <a:alpha val="43137"/>
                    </a:srgbClr>
                  </a:outerShdw>
                </a:effectLst>
              </a:rPr>
            </a:br>
            <a:r>
              <a:rPr lang="en-GB" sz="2400" b="1" i="1" dirty="0">
                <a:solidFill>
                  <a:schemeClr val="bg1"/>
                </a:solidFill>
                <a:effectLst>
                  <a:outerShdw blurRad="38100" dist="38100" dir="2700000" algn="tl">
                    <a:srgbClr val="000000">
                      <a:alpha val="43137"/>
                    </a:srgbClr>
                  </a:outerShdw>
                </a:effectLst>
              </a:rPr>
              <a:t>I’ll rise... I’ll rise... I’ll rise...</a:t>
            </a:r>
          </a:p>
          <a:p>
            <a:endParaRPr lang="en-GB" sz="2400" b="1" i="1" dirty="0">
              <a:solidFill>
                <a:schemeClr val="bg1"/>
              </a:solidFill>
              <a:effectLst>
                <a:outerShdw blurRad="38100" dist="38100" dir="2700000" algn="tl">
                  <a:srgbClr val="000000">
                    <a:alpha val="43137"/>
                  </a:srgbClr>
                </a:outerShdw>
              </a:effectLst>
            </a:endParaRPr>
          </a:p>
          <a:p>
            <a:r>
              <a:rPr lang="en-GB" sz="2400" b="1" i="1" dirty="0">
                <a:solidFill>
                  <a:schemeClr val="bg1"/>
                </a:solidFill>
                <a:effectLst>
                  <a:outerShdw blurRad="38100" dist="38100" dir="2700000" algn="tl">
                    <a:srgbClr val="000000">
                      <a:alpha val="43137"/>
                    </a:srgbClr>
                  </a:outerShdw>
                </a:effectLst>
              </a:rPr>
              <a:t>Did you want to see me broken,</a:t>
            </a:r>
            <a:br>
              <a:rPr lang="en-GB" sz="2400" b="1" i="1" dirty="0">
                <a:solidFill>
                  <a:schemeClr val="bg1"/>
                </a:solidFill>
                <a:effectLst>
                  <a:outerShdw blurRad="38100" dist="38100" dir="2700000" algn="tl">
                    <a:srgbClr val="000000">
                      <a:alpha val="43137"/>
                    </a:srgbClr>
                  </a:outerShdw>
                </a:effectLst>
              </a:rPr>
            </a:br>
            <a:r>
              <a:rPr lang="en-GB" sz="2400" b="1" i="1" dirty="0">
                <a:solidFill>
                  <a:schemeClr val="bg1"/>
                </a:solidFill>
                <a:effectLst>
                  <a:outerShdw blurRad="38100" dist="38100" dir="2700000" algn="tl">
                    <a:srgbClr val="000000">
                      <a:alpha val="43137"/>
                    </a:srgbClr>
                  </a:outerShdw>
                </a:effectLst>
              </a:rPr>
              <a:t>bowed head and lowered eyes,</a:t>
            </a:r>
            <a:br>
              <a:rPr lang="en-GB" sz="2400" b="1" i="1" dirty="0">
                <a:solidFill>
                  <a:schemeClr val="bg1"/>
                </a:solidFill>
                <a:effectLst>
                  <a:outerShdw blurRad="38100" dist="38100" dir="2700000" algn="tl">
                    <a:srgbClr val="000000">
                      <a:alpha val="43137"/>
                    </a:srgbClr>
                  </a:outerShdw>
                </a:effectLst>
              </a:rPr>
            </a:br>
            <a:r>
              <a:rPr lang="en-GB" sz="2400" b="1" i="1" dirty="0">
                <a:solidFill>
                  <a:schemeClr val="bg1"/>
                </a:solidFill>
                <a:effectLst>
                  <a:outerShdw blurRad="38100" dist="38100" dir="2700000" algn="tl">
                    <a:srgbClr val="000000">
                      <a:alpha val="43137"/>
                    </a:srgbClr>
                  </a:outerShdw>
                </a:effectLst>
              </a:rPr>
              <a:t>shoulders falling down like teardrops</a:t>
            </a:r>
            <a:br>
              <a:rPr lang="en-GB" sz="2400" b="1" i="1" dirty="0">
                <a:solidFill>
                  <a:schemeClr val="bg1"/>
                </a:solidFill>
                <a:effectLst>
                  <a:outerShdw blurRad="38100" dist="38100" dir="2700000" algn="tl">
                    <a:srgbClr val="000000">
                      <a:alpha val="43137"/>
                    </a:srgbClr>
                  </a:outerShdw>
                </a:effectLst>
              </a:rPr>
            </a:br>
            <a:r>
              <a:rPr lang="en-GB" sz="2400" b="1" i="1" dirty="0">
                <a:solidFill>
                  <a:schemeClr val="bg1"/>
                </a:solidFill>
                <a:effectLst>
                  <a:outerShdw blurRad="38100" dist="38100" dir="2700000" algn="tl">
                    <a:srgbClr val="000000">
                      <a:alpha val="43137"/>
                    </a:srgbClr>
                  </a:outerShdw>
                </a:effectLst>
              </a:rPr>
              <a:t>weakened by my soulful cries…”</a:t>
            </a:r>
            <a:endParaRPr lang="en-GB" sz="2400" b="1" dirty="0">
              <a:solidFill>
                <a:schemeClr val="bg1"/>
              </a:solidFill>
              <a:effectLst>
                <a:outerShdw blurRad="38100" dist="38100" dir="2700000" algn="tl">
                  <a:srgbClr val="000000">
                    <a:alpha val="43137"/>
                  </a:srgbClr>
                </a:outerShdw>
              </a:effectLst>
            </a:endParaRPr>
          </a:p>
        </p:txBody>
      </p:sp>
      <p:pic>
        <p:nvPicPr>
          <p:cNvPr id="8" name="13 I'll Rise">
            <a:hlinkClick r:id="" action="ppaction://media"/>
            <a:extLst>
              <a:ext uri="{FF2B5EF4-FFF2-40B4-BE49-F238E27FC236}">
                <a16:creationId xmlns:a16="http://schemas.microsoft.com/office/drawing/2014/main" id="{65EB1945-21DD-75E8-5C42-28498434EBD4}"/>
              </a:ext>
            </a:extLst>
          </p:cNvPr>
          <p:cNvPicPr>
            <a:picLocks noChangeAspect="1"/>
          </p:cNvPicPr>
          <p:nvPr>
            <a:audioFile r:link="rId2"/>
            <p:extLst>
              <p:ext uri="{DAA4B4D4-6D71-4841-9C94-3DE7FCFB9230}">
                <p14:media xmlns:p14="http://schemas.microsoft.com/office/powerpoint/2010/main" r:embed="rId1">
                  <p14:fade out="7000"/>
                </p14:media>
              </p:ext>
            </p:extLst>
          </p:nvPr>
        </p:nvPicPr>
        <p:blipFill>
          <a:blip r:embed="rId5"/>
          <a:stretch>
            <a:fillRect/>
          </a:stretch>
        </p:blipFill>
        <p:spPr>
          <a:xfrm>
            <a:off x="10947400" y="568007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99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2426</Words>
  <Application>Microsoft Office PowerPoint</Application>
  <PresentationFormat>Widescreen</PresentationFormat>
  <Paragraphs>199</Paragraphs>
  <Slides>30</Slides>
  <Notes>1</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DengXian</vt:lpstr>
      <vt:lpstr>Aptos</vt:lpstr>
      <vt:lpstr>Aptos Display</vt:lpstr>
      <vt:lpstr>Arial</vt:lpstr>
      <vt:lpstr>Calibri</vt:lpstr>
      <vt:lpstr>Consolas</vt:lpstr>
      <vt:lpstr>Corbel</vt:lpstr>
      <vt:lpstr>Times New Roman</vt:lpstr>
      <vt:lpstr>Office Theme</vt:lpstr>
      <vt:lpstr>Ecology 16x9</vt:lpstr>
      <vt:lpstr>enacting hope in a ruined world</vt:lpstr>
      <vt:lpstr>PowerPoint Presentation</vt:lpstr>
      <vt:lpstr>PowerPoint Presentation</vt:lpstr>
      <vt:lpstr>PowerPoint Presentation</vt:lpstr>
      <vt:lpstr>PowerPoint Presentation</vt:lpstr>
      <vt:lpstr>PowerPoint Presentation</vt:lpstr>
      <vt:lpstr>enacting hope in a ruined world</vt:lpstr>
      <vt:lpstr>PowerPoint Presentation</vt:lpstr>
      <vt:lpstr>PowerPoint Presentation</vt:lpstr>
      <vt:lpstr>PowerPoint Presentation</vt:lpstr>
      <vt:lpstr>4 scenarios…</vt:lpstr>
      <vt:lpstr>‘collapse’, &amp; some responses to threat/trauma</vt:lpstr>
      <vt:lpstr>‘Constitutive denials’ (Vanessa Machado de Oliveira)</vt:lpstr>
      <vt:lpstr>PowerPoint Presentation</vt:lpstr>
      <vt:lpstr>PowerPoint Presentation</vt:lpstr>
      <vt:lpstr>PowerPoint Presentation</vt:lpstr>
      <vt:lpstr>PowerPoint Presentation</vt:lpstr>
      <vt:lpstr>PowerPoint Presentation</vt:lpstr>
      <vt:lpstr>love as ‘commoning’ – in 4 dimensions…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 Barrett</dc:creator>
  <cp:lastModifiedBy>N</cp:lastModifiedBy>
  <cp:revision>26</cp:revision>
  <dcterms:created xsi:type="dcterms:W3CDTF">2025-09-10T10:17:57Z</dcterms:created>
  <dcterms:modified xsi:type="dcterms:W3CDTF">2025-10-20T12:09:13Z</dcterms:modified>
</cp:coreProperties>
</file>